
<file path=[Content_Types].xml><?xml version="1.0" encoding="utf-8"?>
<Types xmlns="http://schemas.openxmlformats.org/package/2006/content-types">
  <Default ContentType="application/x-fontdata" Extension="fntdata"/>
  <Default ContentType="image/gif" Extension="gif"/>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slide+xml" PartName="/ppt/slides/slide41.xml"/>
  <Override ContentType="application/vnd.openxmlformats-officedocument.presentationml.slide+xml" PartName="/ppt/slides/slide42.xml"/>
  <Override ContentType="application/vnd.openxmlformats-officedocument.presentationml.slide+xml" PartName="/ppt/slides/slide43.xml"/>
  <Override ContentType="application/vnd.openxmlformats-officedocument.presentationml.slide+xml" PartName="/ppt/slides/slide44.xml"/>
  <Override ContentType="application/vnd.openxmlformats-officedocument.presentationml.slide+xml" PartName="/ppt/slides/slide45.xml"/>
  <Override ContentType="application/vnd.openxmlformats-officedocument.presentationml.slide+xml" PartName="/ppt/slides/slide46.xml"/>
  <Override ContentType="application/vnd.openxmlformats-officedocument.presentationml.slide+xml" PartName="/ppt/slides/slide47.xml"/>
  <Override ContentType="application/vnd.openxmlformats-officedocument.presentationml.slide+xml" PartName="/ppt/slides/slide48.xml"/>
  <Override ContentType="application/vnd.openxmlformats-officedocument.presentationml.slide+xml" PartName="/ppt/slides/slide49.xml"/>
  <Override ContentType="application/vnd.openxmlformats-officedocument.presentationml.slide+xml" PartName="/ppt/slides/slide5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Lst>
  <p:sldSz cx="18288000" cy="10287000"/>
  <p:notesSz cx="6858000" cy="9144000"/>
  <p:embeddedFontLst>
    <p:embeddedFont>
      <p:font typeface="Corben" charset="1" panose="020F0503020000020004"/>
      <p:regular r:id="rId56"/>
    </p:embeddedFont>
    <p:embeddedFont>
      <p:font typeface="Open Sans" charset="1" panose="00000000000000000000"/>
      <p:regular r:id="rId57"/>
    </p:embeddedFont>
    <p:embeddedFont>
      <p:font typeface="Open Sans Bold" charset="1" panose="00000000000000000000"/>
      <p:regular r:id="rId58"/>
    </p:embeddedFont>
    <p:embeddedFont>
      <p:font typeface="Helveticish Bold" charset="1" panose="020B0704020202020204"/>
      <p:regular r:id="rId59"/>
    </p:embeddedFont>
    <p:embeddedFont>
      <p:font typeface="Aleo Bold" charset="1" panose="020F0802020204030203"/>
      <p:regular r:id="rId60"/>
    </p:embeddedFont>
    <p:embeddedFont>
      <p:font typeface="Open Sauce Bold" charset="1" panose="00000800000000000000"/>
      <p:regular r:id="rId61"/>
    </p:embeddedFont>
    <p:embeddedFont>
      <p:font typeface="Open Sauce" charset="1" panose="00000500000000000000"/>
      <p:regular r:id="rId62"/>
    </p:embeddedFont>
    <p:embeddedFont>
      <p:font typeface="Open Sauce Heavy" charset="1" panose="00000A00000000000000"/>
      <p:regular r:id="rId6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slides/slide34.xml" Type="http://schemas.openxmlformats.org/officeDocument/2006/relationships/slide"/><Relationship Id="rId4" Target="theme/theme1.xml" Type="http://schemas.openxmlformats.org/officeDocument/2006/relationships/theme"/><Relationship Id="rId40" Target="slides/slide35.xml" Type="http://schemas.openxmlformats.org/officeDocument/2006/relationships/slide"/><Relationship Id="rId41" Target="slides/slide36.xml" Type="http://schemas.openxmlformats.org/officeDocument/2006/relationships/slide"/><Relationship Id="rId42" Target="slides/slide37.xml" Type="http://schemas.openxmlformats.org/officeDocument/2006/relationships/slide"/><Relationship Id="rId43" Target="slides/slide38.xml" Type="http://schemas.openxmlformats.org/officeDocument/2006/relationships/slide"/><Relationship Id="rId44" Target="slides/slide39.xml" Type="http://schemas.openxmlformats.org/officeDocument/2006/relationships/slide"/><Relationship Id="rId45" Target="slides/slide40.xml" Type="http://schemas.openxmlformats.org/officeDocument/2006/relationships/slide"/><Relationship Id="rId46" Target="slides/slide41.xml" Type="http://schemas.openxmlformats.org/officeDocument/2006/relationships/slide"/><Relationship Id="rId47" Target="slides/slide42.xml" Type="http://schemas.openxmlformats.org/officeDocument/2006/relationships/slide"/><Relationship Id="rId48" Target="slides/slide43.xml" Type="http://schemas.openxmlformats.org/officeDocument/2006/relationships/slide"/><Relationship Id="rId49" Target="slides/slide44.xml" Type="http://schemas.openxmlformats.org/officeDocument/2006/relationships/slide"/><Relationship Id="rId5" Target="tableStyles.xml" Type="http://schemas.openxmlformats.org/officeDocument/2006/relationships/tableStyles"/><Relationship Id="rId50" Target="slides/slide45.xml" Type="http://schemas.openxmlformats.org/officeDocument/2006/relationships/slide"/><Relationship Id="rId51" Target="slides/slide46.xml" Type="http://schemas.openxmlformats.org/officeDocument/2006/relationships/slide"/><Relationship Id="rId52" Target="slides/slide47.xml" Type="http://schemas.openxmlformats.org/officeDocument/2006/relationships/slide"/><Relationship Id="rId53" Target="slides/slide48.xml" Type="http://schemas.openxmlformats.org/officeDocument/2006/relationships/slide"/><Relationship Id="rId54" Target="slides/slide49.xml" Type="http://schemas.openxmlformats.org/officeDocument/2006/relationships/slide"/><Relationship Id="rId55" Target="slides/slide50.xml" Type="http://schemas.openxmlformats.org/officeDocument/2006/relationships/slide"/><Relationship Id="rId56" Target="fonts/font56.fntdata" Type="http://schemas.openxmlformats.org/officeDocument/2006/relationships/font"/><Relationship Id="rId57" Target="fonts/font57.fntdata" Type="http://schemas.openxmlformats.org/officeDocument/2006/relationships/font"/><Relationship Id="rId58" Target="fonts/font58.fntdata" Type="http://schemas.openxmlformats.org/officeDocument/2006/relationships/font"/><Relationship Id="rId59" Target="fonts/font59.fntdata" Type="http://schemas.openxmlformats.org/officeDocument/2006/relationships/font"/><Relationship Id="rId6" Target="slides/slide1.xml" Type="http://schemas.openxmlformats.org/officeDocument/2006/relationships/slide"/><Relationship Id="rId60" Target="fonts/font60.fntdata" Type="http://schemas.openxmlformats.org/officeDocument/2006/relationships/font"/><Relationship Id="rId61" Target="fonts/font61.fntdata" Type="http://schemas.openxmlformats.org/officeDocument/2006/relationships/font"/><Relationship Id="rId62" Target="fonts/font62.fntdata" Type="http://schemas.openxmlformats.org/officeDocument/2006/relationships/font"/><Relationship Id="rId63" Target="fonts/font63.fntdata" Type="http://schemas.openxmlformats.org/officeDocument/2006/relationships/font"/><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jpe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16.png" Type="http://schemas.openxmlformats.org/officeDocument/2006/relationships/image"/><Relationship Id="rId5" Target="../media/image17.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20.jpe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21.jpe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22.jpe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23.jpe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24.jpe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25.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26.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27.png" Type="http://schemas.openxmlformats.org/officeDocument/2006/relationships/image"/><Relationship Id="rId4" Target="../media/image28.sv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29.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0.jpe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31.png" Type="http://schemas.openxmlformats.org/officeDocument/2006/relationships/image"/><Relationship Id="rId5" Target="../media/image32.sv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33.png" Type="http://schemas.openxmlformats.org/officeDocument/2006/relationships/image"/><Relationship Id="rId5" Target="../media/image34.sv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35.png" Type="http://schemas.openxmlformats.org/officeDocument/2006/relationships/image"/><Relationship Id="rId5" Target="../media/image36.sv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7.pn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8.png" Type="http://schemas.openxmlformats.org/officeDocument/2006/relationships/image"/><Relationship Id="rId3" Target="../media/image39.svg" Type="http://schemas.openxmlformats.org/officeDocument/2006/relationships/image"/><Relationship Id="rId4" Target="../media/image40.png" Type="http://schemas.openxmlformats.org/officeDocument/2006/relationships/image"/><Relationship Id="rId5" Target="../media/image41.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2.png" Type="http://schemas.openxmlformats.org/officeDocument/2006/relationships/image"/><Relationship Id="rId3" Target="../media/image43.sv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4.gif"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45.jpeg" Type="http://schemas.openxmlformats.org/officeDocument/2006/relationships/image"/><Relationship Id="rId5" Target="../media/image46.jpe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47.jpeg" Type="http://schemas.openxmlformats.org/officeDocument/2006/relationships/image"/><Relationship Id="rId5" Target="../media/image48.jpe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9.jpeg" Type="http://schemas.openxmlformats.org/officeDocument/2006/relationships/image"/><Relationship Id="rId3" Target="../media/image50.jpeg" Type="http://schemas.openxmlformats.org/officeDocument/2006/relationships/image"/></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1.jpe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2.png" Type="http://schemas.openxmlformats.org/officeDocument/2006/relationships/image"/><Relationship Id="rId3" Target="../media/image53.svg" Type="http://schemas.openxmlformats.org/officeDocument/2006/relationships/image"/><Relationship Id="rId4" Target="../media/image54.jpeg" Type="http://schemas.openxmlformats.org/officeDocument/2006/relationships/image"/><Relationship Id="rId5" Target="../media/image55.png" Type="http://schemas.openxmlformats.org/officeDocument/2006/relationships/image"/><Relationship Id="rId6" Target="../media/image56.svg" Type="http://schemas.openxmlformats.org/officeDocument/2006/relationships/image"/></Relationships>
</file>

<file path=ppt/slides/_rels/slide3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7.png" Type="http://schemas.openxmlformats.org/officeDocument/2006/relationships/image"/><Relationship Id="rId3" Target="../media/image58.svg" Type="http://schemas.openxmlformats.org/officeDocument/2006/relationships/image"/><Relationship Id="rId4" Target="../media/image59.png" Type="http://schemas.openxmlformats.org/officeDocument/2006/relationships/image"/><Relationship Id="rId5" Target="../media/image60.svg" Type="http://schemas.openxmlformats.org/officeDocument/2006/relationships/image"/><Relationship Id="rId6" Target="https://git-scm.com/download/win" TargetMode="External" Type="http://schemas.openxmlformats.org/officeDocument/2006/relationships/hyperlink"/></Relationships>
</file>

<file path=ppt/slides/_rels/slide3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7.png" Type="http://schemas.openxmlformats.org/officeDocument/2006/relationships/image"/><Relationship Id="rId3" Target="../media/image58.svg" Type="http://schemas.openxmlformats.org/officeDocument/2006/relationships/image"/><Relationship Id="rId4" Target="../media/image59.png" Type="http://schemas.openxmlformats.org/officeDocument/2006/relationships/image"/><Relationship Id="rId5" Target="../media/image60.svg" Type="http://schemas.openxmlformats.org/officeDocument/2006/relationships/image"/><Relationship Id="rId6" Target="https://github.com" TargetMode="External" Type="http://schemas.openxmlformats.org/officeDocument/2006/relationships/hyperlink"/></Relationships>
</file>

<file path=ppt/slides/_rels/slide3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7.png" Type="http://schemas.openxmlformats.org/officeDocument/2006/relationships/image"/><Relationship Id="rId3" Target="../media/image58.svg" Type="http://schemas.openxmlformats.org/officeDocument/2006/relationships/image"/><Relationship Id="rId4" Target="../media/image59.png" Type="http://schemas.openxmlformats.org/officeDocument/2006/relationships/image"/><Relationship Id="rId5" Target="../media/image60.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s>
</file>

<file path=ppt/slides/_rels/slide4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7.png" Type="http://schemas.openxmlformats.org/officeDocument/2006/relationships/image"/><Relationship Id="rId3" Target="../media/image58.svg" Type="http://schemas.openxmlformats.org/officeDocument/2006/relationships/image"/><Relationship Id="rId4" Target="../media/image59.png" Type="http://schemas.openxmlformats.org/officeDocument/2006/relationships/image"/><Relationship Id="rId5" Target="../media/image60.svg" Type="http://schemas.openxmlformats.org/officeDocument/2006/relationships/image"/></Relationships>
</file>

<file path=ppt/slides/_rels/slide4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7.png" Type="http://schemas.openxmlformats.org/officeDocument/2006/relationships/image"/><Relationship Id="rId3" Target="../media/image58.svg" Type="http://schemas.openxmlformats.org/officeDocument/2006/relationships/image"/><Relationship Id="rId4" Target="../media/image59.png" Type="http://schemas.openxmlformats.org/officeDocument/2006/relationships/image"/><Relationship Id="rId5" Target="../media/image60.svg" Type="http://schemas.openxmlformats.org/officeDocument/2006/relationships/image"/></Relationships>
</file>

<file path=ppt/slides/_rels/slide4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2.png" Type="http://schemas.openxmlformats.org/officeDocument/2006/relationships/image"/><Relationship Id="rId3" Target="../media/image53.svg" Type="http://schemas.openxmlformats.org/officeDocument/2006/relationships/image"/><Relationship Id="rId4" Target="../media/image61.jpeg" Type="http://schemas.openxmlformats.org/officeDocument/2006/relationships/image"/><Relationship Id="rId5" Target="../media/image55.png" Type="http://schemas.openxmlformats.org/officeDocument/2006/relationships/image"/><Relationship Id="rId6" Target="../media/image56.svg" Type="http://schemas.openxmlformats.org/officeDocument/2006/relationships/image"/></Relationships>
</file>

<file path=ppt/slides/_rels/slide4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s>
</file>

<file path=ppt/slides/_rels/slide4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7.png" Type="http://schemas.openxmlformats.org/officeDocument/2006/relationships/image"/><Relationship Id="rId3" Target="../media/image58.svg" Type="http://schemas.openxmlformats.org/officeDocument/2006/relationships/image"/><Relationship Id="rId4" Target="../media/image59.png" Type="http://schemas.openxmlformats.org/officeDocument/2006/relationships/image"/><Relationship Id="rId5" Target="../media/image60.svg" Type="http://schemas.openxmlformats.org/officeDocument/2006/relationships/image"/><Relationship Id="rId6" Target="../media/image62.png" Type="http://schemas.openxmlformats.org/officeDocument/2006/relationships/image"/></Relationships>
</file>

<file path=ppt/slides/_rels/slide4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3.png" Type="http://schemas.openxmlformats.org/officeDocument/2006/relationships/image"/><Relationship Id="rId3" Target="../media/image64.png" Type="http://schemas.openxmlformats.org/officeDocument/2006/relationships/image"/><Relationship Id="rId4" Target="../media/image65.svg" Type="http://schemas.openxmlformats.org/officeDocument/2006/relationships/image"/><Relationship Id="rId5" Target="../media/image66.png" Type="http://schemas.openxmlformats.org/officeDocument/2006/relationships/image"/><Relationship Id="rId6" Target="../media/image67.png" Type="http://schemas.openxmlformats.org/officeDocument/2006/relationships/image"/></Relationships>
</file>

<file path=ppt/slides/_rels/slide4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7.png" Type="http://schemas.openxmlformats.org/officeDocument/2006/relationships/image"/><Relationship Id="rId3" Target="../media/image58.svg" Type="http://schemas.openxmlformats.org/officeDocument/2006/relationships/image"/><Relationship Id="rId4" Target="../media/image59.png" Type="http://schemas.openxmlformats.org/officeDocument/2006/relationships/image"/><Relationship Id="rId5" Target="../media/image60.svg" Type="http://schemas.openxmlformats.org/officeDocument/2006/relationships/image"/></Relationships>
</file>

<file path=ppt/slides/_rels/slide4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2.png" Type="http://schemas.openxmlformats.org/officeDocument/2006/relationships/image"/><Relationship Id="rId11" Target="../media/image73.svg" Type="http://schemas.openxmlformats.org/officeDocument/2006/relationships/image"/><Relationship Id="rId2" Target="../media/image57.png" Type="http://schemas.openxmlformats.org/officeDocument/2006/relationships/image"/><Relationship Id="rId3" Target="../media/image58.svg" Type="http://schemas.openxmlformats.org/officeDocument/2006/relationships/image"/><Relationship Id="rId4" Target="../media/image68.png" Type="http://schemas.openxmlformats.org/officeDocument/2006/relationships/image"/><Relationship Id="rId5" Target="../media/image69.svg" Type="http://schemas.openxmlformats.org/officeDocument/2006/relationships/image"/><Relationship Id="rId6" Target="../media/image59.png" Type="http://schemas.openxmlformats.org/officeDocument/2006/relationships/image"/><Relationship Id="rId7" Target="../media/image60.svg" Type="http://schemas.openxmlformats.org/officeDocument/2006/relationships/image"/><Relationship Id="rId8" Target="../media/image70.png" Type="http://schemas.openxmlformats.org/officeDocument/2006/relationships/image"/><Relationship Id="rId9" Target="../media/image71.svg" Type="http://schemas.openxmlformats.org/officeDocument/2006/relationships/image"/></Relationships>
</file>

<file path=ppt/slides/_rels/slide4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7.png" Type="http://schemas.openxmlformats.org/officeDocument/2006/relationships/image"/><Relationship Id="rId3" Target="../media/image58.svg" Type="http://schemas.openxmlformats.org/officeDocument/2006/relationships/image"/><Relationship Id="rId4" Target="../media/image59.png" Type="http://schemas.openxmlformats.org/officeDocument/2006/relationships/image"/><Relationship Id="rId5" Target="../media/image60.svg" Type="http://schemas.openxmlformats.org/officeDocument/2006/relationships/image"/><Relationship Id="rId6" Target="../media/image74.png" Type="http://schemas.openxmlformats.org/officeDocument/2006/relationships/image"/><Relationship Id="rId7" Target="https://github.com/maha-esam/predict_price" TargetMode="External" Type="http://schemas.openxmlformats.org/officeDocument/2006/relationships/hyperlink"/><Relationship Id="rId8" Target="https://github.com/maha-esam/predict_price" TargetMode="External" Type="http://schemas.openxmlformats.org/officeDocument/2006/relationships/hyperlink"/></Relationships>
</file>

<file path=ppt/slides/_rels/slide4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2.png" Type="http://schemas.openxmlformats.org/officeDocument/2006/relationships/image"/><Relationship Id="rId3" Target="../media/image53.svg" Type="http://schemas.openxmlformats.org/officeDocument/2006/relationships/image"/><Relationship Id="rId4" Target="../media/image75.jpeg" Type="http://schemas.openxmlformats.org/officeDocument/2006/relationships/image"/><Relationship Id="rId5" Target="https://maha-esam-predict-price-carapp-vb8ama.streamlit.app" TargetMode="External" Type="http://schemas.openxmlformats.org/officeDocument/2006/relationships/hyperlink"/></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10.png" Type="http://schemas.openxmlformats.org/officeDocument/2006/relationships/image"/></Relationships>
</file>

<file path=ppt/slides/_rels/slide5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78.png" Type="http://schemas.openxmlformats.org/officeDocument/2006/relationships/image"/><Relationship Id="rId11" Target="../media/image79.svg" Type="http://schemas.openxmlformats.org/officeDocument/2006/relationships/image"/><Relationship Id="rId2" Target="../media/image2.png" Type="http://schemas.openxmlformats.org/officeDocument/2006/relationships/image"/><Relationship Id="rId3" Target="../media/image3.svg" Type="http://schemas.openxmlformats.org/officeDocument/2006/relationships/image"/><Relationship Id="rId4" Target="../media/image76.png" Type="http://schemas.openxmlformats.org/officeDocument/2006/relationships/image"/><Relationship Id="rId5" Target="../media/image77.svg" Type="http://schemas.openxmlformats.org/officeDocument/2006/relationships/image"/><Relationship Id="rId6" Target="../media/image72.png" Type="http://schemas.openxmlformats.org/officeDocument/2006/relationships/image"/><Relationship Id="rId7" Target="../media/image73.svg" Type="http://schemas.openxmlformats.org/officeDocument/2006/relationships/image"/><Relationship Id="rId8" Target="../media/image70.png" Type="http://schemas.openxmlformats.org/officeDocument/2006/relationships/image"/><Relationship Id="rId9" Target="../media/image71.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jpeg" Type="http://schemas.openxmlformats.org/officeDocument/2006/relationships/image"/><Relationship Id="rId3" Target="https://www.kaggle.com/datasets/missionjee/car-sales-report/data" TargetMode="External" Type="http://schemas.openxmlformats.org/officeDocument/2006/relationships/hyperlink"/><Relationship Id="rId4" Target="../media/image6.png" Type="http://schemas.openxmlformats.org/officeDocument/2006/relationships/image"/><Relationship Id="rId5" Target="../media/image7.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12.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13.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14.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3920124" y="0"/>
            <a:ext cx="4367876" cy="10287000"/>
            <a:chOff x="0" y="0"/>
            <a:chExt cx="1150387" cy="2709333"/>
          </a:xfrm>
        </p:grpSpPr>
        <p:sp>
          <p:nvSpPr>
            <p:cNvPr name="Freeform 3" id="3"/>
            <p:cNvSpPr/>
            <p:nvPr/>
          </p:nvSpPr>
          <p:spPr>
            <a:xfrm flipH="false" flipV="false" rot="0">
              <a:off x="0" y="0"/>
              <a:ext cx="1150387" cy="2709333"/>
            </a:xfrm>
            <a:custGeom>
              <a:avLst/>
              <a:gdLst/>
              <a:ahLst/>
              <a:cxnLst/>
              <a:rect r="r" b="b" t="t" l="l"/>
              <a:pathLst>
                <a:path h="2709333" w="1150387">
                  <a:moveTo>
                    <a:pt x="0" y="0"/>
                  </a:moveTo>
                  <a:lnTo>
                    <a:pt x="1150387" y="0"/>
                  </a:lnTo>
                  <a:lnTo>
                    <a:pt x="1150387" y="2709333"/>
                  </a:lnTo>
                  <a:lnTo>
                    <a:pt x="0" y="2709333"/>
                  </a:lnTo>
                  <a:close/>
                </a:path>
              </a:pathLst>
            </a:custGeom>
            <a:solidFill>
              <a:srgbClr val="41A3A6"/>
            </a:solidFill>
          </p:spPr>
        </p:sp>
        <p:sp>
          <p:nvSpPr>
            <p:cNvPr name="TextBox 4" id="4"/>
            <p:cNvSpPr txBox="true"/>
            <p:nvPr/>
          </p:nvSpPr>
          <p:spPr>
            <a:xfrm>
              <a:off x="0" y="-38100"/>
              <a:ext cx="1150387" cy="2747433"/>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2156385" y="2117312"/>
            <a:ext cx="4664191" cy="6392622"/>
            <a:chOff x="0" y="0"/>
            <a:chExt cx="6218921" cy="8523496"/>
          </a:xfrm>
        </p:grpSpPr>
        <p:pic>
          <p:nvPicPr>
            <p:cNvPr name="Picture 6" id="6"/>
            <p:cNvPicPr>
              <a:picLocks noChangeAspect="true"/>
            </p:cNvPicPr>
            <p:nvPr/>
          </p:nvPicPr>
          <p:blipFill>
            <a:blip r:embed="rId2"/>
            <a:srcRect l="0" t="4342" r="0" b="4342"/>
            <a:stretch>
              <a:fillRect/>
            </a:stretch>
          </p:blipFill>
          <p:spPr>
            <a:xfrm flipH="false" flipV="false">
              <a:off x="0" y="0"/>
              <a:ext cx="6218921" cy="8523496"/>
            </a:xfrm>
            <a:prstGeom prst="rect">
              <a:avLst/>
            </a:prstGeom>
          </p:spPr>
        </p:pic>
      </p:grpSp>
      <p:sp>
        <p:nvSpPr>
          <p:cNvPr name="Freeform 7" id="7"/>
          <p:cNvSpPr/>
          <p:nvPr/>
        </p:nvSpPr>
        <p:spPr>
          <a:xfrm flipH="false" flipV="false" rot="0">
            <a:off x="3127912" y="1627231"/>
            <a:ext cx="787036" cy="1251069"/>
          </a:xfrm>
          <a:custGeom>
            <a:avLst/>
            <a:gdLst/>
            <a:ahLst/>
            <a:cxnLst/>
            <a:rect r="r" b="b" t="t" l="l"/>
            <a:pathLst>
              <a:path h="1251069" w="787036">
                <a:moveTo>
                  <a:pt x="0" y="0"/>
                </a:moveTo>
                <a:lnTo>
                  <a:pt x="787036" y="0"/>
                </a:lnTo>
                <a:lnTo>
                  <a:pt x="787036" y="1251069"/>
                </a:lnTo>
                <a:lnTo>
                  <a:pt x="0" y="125106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8" id="8"/>
          <p:cNvSpPr/>
          <p:nvPr/>
        </p:nvSpPr>
        <p:spPr>
          <a:xfrm flipH="true">
            <a:off x="2130055" y="3782821"/>
            <a:ext cx="0" cy="4876948"/>
          </a:xfrm>
          <a:prstGeom prst="line">
            <a:avLst/>
          </a:prstGeom>
          <a:ln cap="rnd" w="95250">
            <a:solidFill>
              <a:srgbClr val="F25426"/>
            </a:solidFill>
            <a:prstDash val="solid"/>
            <a:headEnd type="none" len="sm" w="sm"/>
            <a:tailEnd type="none" len="sm" w="sm"/>
          </a:ln>
        </p:spPr>
      </p:sp>
      <p:sp>
        <p:nvSpPr>
          <p:cNvPr name="AutoShape 9" id="9"/>
          <p:cNvSpPr/>
          <p:nvPr/>
        </p:nvSpPr>
        <p:spPr>
          <a:xfrm>
            <a:off x="2130055" y="1627231"/>
            <a:ext cx="0" cy="1423759"/>
          </a:xfrm>
          <a:prstGeom prst="line">
            <a:avLst/>
          </a:prstGeom>
          <a:ln cap="rnd" w="95250">
            <a:solidFill>
              <a:srgbClr val="F25426"/>
            </a:solidFill>
            <a:prstDash val="solid"/>
            <a:headEnd type="none" len="sm" w="sm"/>
            <a:tailEnd type="none" len="sm" w="sm"/>
          </a:ln>
        </p:spPr>
      </p:sp>
      <p:grpSp>
        <p:nvGrpSpPr>
          <p:cNvPr name="Group 10" id="10"/>
          <p:cNvGrpSpPr/>
          <p:nvPr/>
        </p:nvGrpSpPr>
        <p:grpSpPr>
          <a:xfrm rot="0">
            <a:off x="0" y="0"/>
            <a:ext cx="1028700" cy="10287000"/>
            <a:chOff x="0" y="0"/>
            <a:chExt cx="270933" cy="2709333"/>
          </a:xfrm>
        </p:grpSpPr>
        <p:sp>
          <p:nvSpPr>
            <p:cNvPr name="Freeform 11" id="11"/>
            <p:cNvSpPr/>
            <p:nvPr/>
          </p:nvSpPr>
          <p:spPr>
            <a:xfrm flipH="false" flipV="false" rot="0">
              <a:off x="0" y="0"/>
              <a:ext cx="270933" cy="2709333"/>
            </a:xfrm>
            <a:custGeom>
              <a:avLst/>
              <a:gdLst/>
              <a:ahLst/>
              <a:cxnLst/>
              <a:rect r="r" b="b" t="t" l="l"/>
              <a:pathLst>
                <a:path h="2709333" w="270933">
                  <a:moveTo>
                    <a:pt x="0" y="0"/>
                  </a:moveTo>
                  <a:lnTo>
                    <a:pt x="270933" y="0"/>
                  </a:lnTo>
                  <a:lnTo>
                    <a:pt x="270933" y="2709333"/>
                  </a:lnTo>
                  <a:lnTo>
                    <a:pt x="0" y="2709333"/>
                  </a:lnTo>
                  <a:close/>
                </a:path>
              </a:pathLst>
            </a:custGeom>
            <a:solidFill>
              <a:srgbClr val="41A3A6"/>
            </a:solidFill>
          </p:spPr>
        </p:sp>
        <p:sp>
          <p:nvSpPr>
            <p:cNvPr name="TextBox 12" id="12"/>
            <p:cNvSpPr txBox="true"/>
            <p:nvPr/>
          </p:nvSpPr>
          <p:spPr>
            <a:xfrm>
              <a:off x="0" y="-38100"/>
              <a:ext cx="270933" cy="2747433"/>
            </a:xfrm>
            <a:prstGeom prst="rect">
              <a:avLst/>
            </a:prstGeom>
          </p:spPr>
          <p:txBody>
            <a:bodyPr anchor="ctr" rtlCol="false" tIns="50800" lIns="50800" bIns="50800" rIns="50800"/>
            <a:lstStyle/>
            <a:p>
              <a:pPr algn="ctr">
                <a:lnSpc>
                  <a:spcPts val="2659"/>
                </a:lnSpc>
              </a:pPr>
            </a:p>
          </p:txBody>
        </p:sp>
      </p:grpSp>
      <p:sp>
        <p:nvSpPr>
          <p:cNvPr name="Freeform 13" id="13"/>
          <p:cNvSpPr/>
          <p:nvPr/>
        </p:nvSpPr>
        <p:spPr>
          <a:xfrm flipH="false" flipV="false" rot="0">
            <a:off x="14311088" y="8509934"/>
            <a:ext cx="2948212" cy="748366"/>
          </a:xfrm>
          <a:custGeom>
            <a:avLst/>
            <a:gdLst/>
            <a:ahLst/>
            <a:cxnLst/>
            <a:rect r="r" b="b" t="t" l="l"/>
            <a:pathLst>
              <a:path h="748366" w="2948212">
                <a:moveTo>
                  <a:pt x="0" y="0"/>
                </a:moveTo>
                <a:lnTo>
                  <a:pt x="2948212" y="0"/>
                </a:lnTo>
                <a:lnTo>
                  <a:pt x="2948212" y="748366"/>
                </a:lnTo>
                <a:lnTo>
                  <a:pt x="0" y="74836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4" id="14"/>
          <p:cNvSpPr/>
          <p:nvPr/>
        </p:nvSpPr>
        <p:spPr>
          <a:xfrm flipH="false" flipV="false" rot="0">
            <a:off x="14311088" y="1087264"/>
            <a:ext cx="2948212" cy="748366"/>
          </a:xfrm>
          <a:custGeom>
            <a:avLst/>
            <a:gdLst/>
            <a:ahLst/>
            <a:cxnLst/>
            <a:rect r="r" b="b" t="t" l="l"/>
            <a:pathLst>
              <a:path h="748366" w="2948212">
                <a:moveTo>
                  <a:pt x="0" y="0"/>
                </a:moveTo>
                <a:lnTo>
                  <a:pt x="2948212" y="0"/>
                </a:lnTo>
                <a:lnTo>
                  <a:pt x="2948212" y="748366"/>
                </a:lnTo>
                <a:lnTo>
                  <a:pt x="0" y="74836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5" id="15"/>
          <p:cNvSpPr txBox="true"/>
          <p:nvPr/>
        </p:nvSpPr>
        <p:spPr>
          <a:xfrm rot="0">
            <a:off x="3127912" y="3644597"/>
            <a:ext cx="8075973" cy="1399547"/>
          </a:xfrm>
          <a:prstGeom prst="rect">
            <a:avLst/>
          </a:prstGeom>
        </p:spPr>
        <p:txBody>
          <a:bodyPr anchor="t" rtlCol="false" tIns="0" lIns="0" bIns="0" rIns="0">
            <a:spAutoFit/>
          </a:bodyPr>
          <a:lstStyle/>
          <a:p>
            <a:pPr algn="l" marL="0" indent="0" lvl="0">
              <a:lnSpc>
                <a:spcPts val="10433"/>
              </a:lnSpc>
            </a:pPr>
            <a:r>
              <a:rPr lang="en-US" sz="10433">
                <a:solidFill>
                  <a:srgbClr val="F25426"/>
                </a:solidFill>
                <a:latin typeface="Corben"/>
                <a:ea typeface="Corben"/>
                <a:cs typeface="Corben"/>
                <a:sym typeface="Corben"/>
              </a:rPr>
              <a:t>CAR </a:t>
            </a:r>
          </a:p>
        </p:txBody>
      </p:sp>
      <p:sp>
        <p:nvSpPr>
          <p:cNvPr name="TextBox 16" id="16"/>
          <p:cNvSpPr txBox="true"/>
          <p:nvPr/>
        </p:nvSpPr>
        <p:spPr>
          <a:xfrm rot="0">
            <a:off x="4343316" y="1778480"/>
            <a:ext cx="2908667" cy="1099820"/>
          </a:xfrm>
          <a:prstGeom prst="rect">
            <a:avLst/>
          </a:prstGeom>
        </p:spPr>
        <p:txBody>
          <a:bodyPr anchor="t" rtlCol="false" tIns="0" lIns="0" bIns="0" rIns="0">
            <a:spAutoFit/>
          </a:bodyPr>
          <a:lstStyle/>
          <a:p>
            <a:pPr algn="l">
              <a:lnSpc>
                <a:spcPts val="4480"/>
              </a:lnSpc>
            </a:pPr>
            <a:r>
              <a:rPr lang="en-US" sz="3200">
                <a:solidFill>
                  <a:srgbClr val="4B4545"/>
                </a:solidFill>
                <a:latin typeface="Open Sans"/>
                <a:ea typeface="Open Sans"/>
                <a:cs typeface="Open Sans"/>
                <a:sym typeface="Open Sans"/>
              </a:rPr>
              <a:t>DEPI </a:t>
            </a:r>
          </a:p>
          <a:p>
            <a:pPr algn="l" marL="0" indent="0" lvl="0">
              <a:lnSpc>
                <a:spcPts val="4480"/>
              </a:lnSpc>
              <a:spcBef>
                <a:spcPct val="0"/>
              </a:spcBef>
            </a:pPr>
            <a:r>
              <a:rPr lang="en-US" sz="3200">
                <a:solidFill>
                  <a:srgbClr val="4B4545"/>
                </a:solidFill>
                <a:latin typeface="Open Sans"/>
                <a:ea typeface="Open Sans"/>
                <a:cs typeface="Open Sans"/>
                <a:sym typeface="Open Sans"/>
              </a:rPr>
              <a:t>Company</a:t>
            </a:r>
          </a:p>
        </p:txBody>
      </p:sp>
      <p:sp>
        <p:nvSpPr>
          <p:cNvPr name="TextBox 17" id="17"/>
          <p:cNvSpPr txBox="true"/>
          <p:nvPr/>
        </p:nvSpPr>
        <p:spPr>
          <a:xfrm rot="0">
            <a:off x="3127912" y="8960803"/>
            <a:ext cx="6226527" cy="537845"/>
          </a:xfrm>
          <a:prstGeom prst="rect">
            <a:avLst/>
          </a:prstGeom>
        </p:spPr>
        <p:txBody>
          <a:bodyPr anchor="t" rtlCol="false" tIns="0" lIns="0" bIns="0" rIns="0">
            <a:spAutoFit/>
          </a:bodyPr>
          <a:lstStyle/>
          <a:p>
            <a:pPr algn="l" marL="0" indent="0" lvl="0">
              <a:lnSpc>
                <a:spcPts val="4480"/>
              </a:lnSpc>
              <a:spcBef>
                <a:spcPct val="0"/>
              </a:spcBef>
            </a:pPr>
            <a:r>
              <a:rPr lang="en-US" sz="3200" spc="640">
                <a:solidFill>
                  <a:srgbClr val="4B4545"/>
                </a:solidFill>
                <a:latin typeface="Open Sans"/>
                <a:ea typeface="Open Sans"/>
                <a:cs typeface="Open Sans"/>
                <a:sym typeface="Open Sans"/>
              </a:rPr>
              <a:t>24 Oct, 2024</a:t>
            </a:r>
          </a:p>
        </p:txBody>
      </p:sp>
      <p:sp>
        <p:nvSpPr>
          <p:cNvPr name="AutoShape 18" id="18"/>
          <p:cNvSpPr/>
          <p:nvPr/>
        </p:nvSpPr>
        <p:spPr>
          <a:xfrm>
            <a:off x="17259300" y="2705026"/>
            <a:ext cx="0" cy="4876948"/>
          </a:xfrm>
          <a:prstGeom prst="line">
            <a:avLst/>
          </a:prstGeom>
          <a:ln cap="rnd" w="123825">
            <a:solidFill>
              <a:srgbClr val="FFFFFF"/>
            </a:solidFill>
            <a:prstDash val="sysDot"/>
            <a:headEnd type="none" len="sm" w="sm"/>
            <a:tailEnd type="none" len="sm" w="sm"/>
          </a:ln>
        </p:spPr>
      </p:sp>
      <p:sp>
        <p:nvSpPr>
          <p:cNvPr name="TextBox 19" id="19"/>
          <p:cNvSpPr txBox="true"/>
          <p:nvPr/>
        </p:nvSpPr>
        <p:spPr>
          <a:xfrm rot="0">
            <a:off x="2436618" y="5253694"/>
            <a:ext cx="10075588" cy="2811187"/>
          </a:xfrm>
          <a:prstGeom prst="rect">
            <a:avLst/>
          </a:prstGeom>
        </p:spPr>
        <p:txBody>
          <a:bodyPr anchor="t" rtlCol="false" tIns="0" lIns="0" bIns="0" rIns="0">
            <a:spAutoFit/>
          </a:bodyPr>
          <a:lstStyle/>
          <a:p>
            <a:pPr algn="l" marL="0" indent="0" lvl="0">
              <a:lnSpc>
                <a:spcPts val="10811"/>
              </a:lnSpc>
            </a:pPr>
            <a:r>
              <a:rPr lang="en-US" sz="10811">
                <a:solidFill>
                  <a:srgbClr val="0C4E50"/>
                </a:solidFill>
                <a:latin typeface="Corben"/>
                <a:ea typeface="Corben"/>
                <a:cs typeface="Corben"/>
                <a:sym typeface="Corben"/>
              </a:rPr>
              <a:t>SALES PREDCTION</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7008564" cy="5314938"/>
            <a:chOff x="0" y="0"/>
            <a:chExt cx="1845877" cy="1399819"/>
          </a:xfrm>
        </p:grpSpPr>
        <p:sp>
          <p:nvSpPr>
            <p:cNvPr name="Freeform 3" id="3"/>
            <p:cNvSpPr/>
            <p:nvPr/>
          </p:nvSpPr>
          <p:spPr>
            <a:xfrm flipH="false" flipV="false" rot="0">
              <a:off x="0" y="0"/>
              <a:ext cx="1845877" cy="1399819"/>
            </a:xfrm>
            <a:custGeom>
              <a:avLst/>
              <a:gdLst/>
              <a:ahLst/>
              <a:cxnLst/>
              <a:rect r="r" b="b" t="t" l="l"/>
              <a:pathLst>
                <a:path h="1399819" w="1845877">
                  <a:moveTo>
                    <a:pt x="0" y="0"/>
                  </a:moveTo>
                  <a:lnTo>
                    <a:pt x="1845877" y="0"/>
                  </a:lnTo>
                  <a:lnTo>
                    <a:pt x="1845877" y="1399819"/>
                  </a:lnTo>
                  <a:lnTo>
                    <a:pt x="0" y="1399819"/>
                  </a:lnTo>
                  <a:close/>
                </a:path>
              </a:pathLst>
            </a:custGeom>
            <a:solidFill>
              <a:srgbClr val="41A3A6"/>
            </a:solidFill>
          </p:spPr>
        </p:sp>
        <p:sp>
          <p:nvSpPr>
            <p:cNvPr name="TextBox 4" id="4"/>
            <p:cNvSpPr txBox="true"/>
            <p:nvPr/>
          </p:nvSpPr>
          <p:spPr>
            <a:xfrm>
              <a:off x="0" y="-38100"/>
              <a:ext cx="1845877" cy="1437919"/>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0" y="5260020"/>
            <a:ext cx="7008564" cy="5026980"/>
            <a:chOff x="0" y="0"/>
            <a:chExt cx="1845877" cy="1323978"/>
          </a:xfrm>
        </p:grpSpPr>
        <p:sp>
          <p:nvSpPr>
            <p:cNvPr name="Freeform 6" id="6"/>
            <p:cNvSpPr/>
            <p:nvPr/>
          </p:nvSpPr>
          <p:spPr>
            <a:xfrm flipH="false" flipV="false" rot="0">
              <a:off x="0" y="0"/>
              <a:ext cx="1845877" cy="1323978"/>
            </a:xfrm>
            <a:custGeom>
              <a:avLst/>
              <a:gdLst/>
              <a:ahLst/>
              <a:cxnLst/>
              <a:rect r="r" b="b" t="t" l="l"/>
              <a:pathLst>
                <a:path h="1323978" w="1845877">
                  <a:moveTo>
                    <a:pt x="0" y="0"/>
                  </a:moveTo>
                  <a:lnTo>
                    <a:pt x="1845877" y="0"/>
                  </a:lnTo>
                  <a:lnTo>
                    <a:pt x="1845877" y="1323978"/>
                  </a:lnTo>
                  <a:lnTo>
                    <a:pt x="0" y="1323978"/>
                  </a:lnTo>
                  <a:close/>
                </a:path>
              </a:pathLst>
            </a:custGeom>
            <a:solidFill>
              <a:srgbClr val="0C4E50"/>
            </a:solidFill>
          </p:spPr>
        </p:sp>
        <p:sp>
          <p:nvSpPr>
            <p:cNvPr name="TextBox 7" id="7"/>
            <p:cNvSpPr txBox="true"/>
            <p:nvPr/>
          </p:nvSpPr>
          <p:spPr>
            <a:xfrm>
              <a:off x="0" y="-38100"/>
              <a:ext cx="1845877" cy="1362078"/>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532072" y="8999826"/>
            <a:ext cx="2948212" cy="748366"/>
          </a:xfrm>
          <a:custGeom>
            <a:avLst/>
            <a:gdLst/>
            <a:ahLst/>
            <a:cxnLst/>
            <a:rect r="r" b="b" t="t" l="l"/>
            <a:pathLst>
              <a:path h="748366" w="2948212">
                <a:moveTo>
                  <a:pt x="0" y="0"/>
                </a:moveTo>
                <a:lnTo>
                  <a:pt x="2948212" y="0"/>
                </a:lnTo>
                <a:lnTo>
                  <a:pt x="2948212" y="748365"/>
                </a:lnTo>
                <a:lnTo>
                  <a:pt x="0" y="74836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9" id="9"/>
          <p:cNvGrpSpPr/>
          <p:nvPr/>
        </p:nvGrpSpPr>
        <p:grpSpPr>
          <a:xfrm rot="0">
            <a:off x="17678400" y="0"/>
            <a:ext cx="609600" cy="10287000"/>
            <a:chOff x="0" y="0"/>
            <a:chExt cx="160553" cy="2709333"/>
          </a:xfrm>
        </p:grpSpPr>
        <p:sp>
          <p:nvSpPr>
            <p:cNvPr name="Freeform 10" id="10"/>
            <p:cNvSpPr/>
            <p:nvPr/>
          </p:nvSpPr>
          <p:spPr>
            <a:xfrm flipH="false" flipV="false" rot="0">
              <a:off x="0" y="0"/>
              <a:ext cx="160553" cy="2709333"/>
            </a:xfrm>
            <a:custGeom>
              <a:avLst/>
              <a:gdLst/>
              <a:ahLst/>
              <a:cxnLst/>
              <a:rect r="r" b="b" t="t" l="l"/>
              <a:pathLst>
                <a:path h="2709333" w="160553">
                  <a:moveTo>
                    <a:pt x="0" y="0"/>
                  </a:moveTo>
                  <a:lnTo>
                    <a:pt x="160553" y="0"/>
                  </a:lnTo>
                  <a:lnTo>
                    <a:pt x="160553" y="2709333"/>
                  </a:lnTo>
                  <a:lnTo>
                    <a:pt x="0" y="2709333"/>
                  </a:lnTo>
                  <a:close/>
                </a:path>
              </a:pathLst>
            </a:custGeom>
            <a:solidFill>
              <a:srgbClr val="D7E9EB"/>
            </a:solidFill>
          </p:spPr>
        </p:sp>
        <p:sp>
          <p:nvSpPr>
            <p:cNvPr name="TextBox 11" id="11"/>
            <p:cNvSpPr txBox="true"/>
            <p:nvPr/>
          </p:nvSpPr>
          <p:spPr>
            <a:xfrm>
              <a:off x="0" y="-38100"/>
              <a:ext cx="160553" cy="2747433"/>
            </a:xfrm>
            <a:prstGeom prst="rect">
              <a:avLst/>
            </a:prstGeom>
          </p:spPr>
          <p:txBody>
            <a:bodyPr anchor="ctr" rtlCol="false" tIns="50800" lIns="50800" bIns="50800" rIns="50800"/>
            <a:lstStyle/>
            <a:p>
              <a:pPr algn="ctr">
                <a:lnSpc>
                  <a:spcPts val="2659"/>
                </a:lnSpc>
              </a:pPr>
            </a:p>
          </p:txBody>
        </p:sp>
      </p:grpSp>
      <p:sp>
        <p:nvSpPr>
          <p:cNvPr name="Freeform 12" id="12"/>
          <p:cNvSpPr/>
          <p:nvPr/>
        </p:nvSpPr>
        <p:spPr>
          <a:xfrm flipH="false" flipV="false" rot="0">
            <a:off x="473594" y="461309"/>
            <a:ext cx="2948212" cy="748366"/>
          </a:xfrm>
          <a:custGeom>
            <a:avLst/>
            <a:gdLst/>
            <a:ahLst/>
            <a:cxnLst/>
            <a:rect r="r" b="b" t="t" l="l"/>
            <a:pathLst>
              <a:path h="748366" w="2948212">
                <a:moveTo>
                  <a:pt x="0" y="0"/>
                </a:moveTo>
                <a:lnTo>
                  <a:pt x="2948212" y="0"/>
                </a:lnTo>
                <a:lnTo>
                  <a:pt x="2948212" y="748366"/>
                </a:lnTo>
                <a:lnTo>
                  <a:pt x="0" y="7483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3" id="13"/>
          <p:cNvSpPr txBox="true"/>
          <p:nvPr/>
        </p:nvSpPr>
        <p:spPr>
          <a:xfrm rot="0">
            <a:off x="532072" y="4108070"/>
            <a:ext cx="6336206" cy="2070860"/>
          </a:xfrm>
          <a:prstGeom prst="rect">
            <a:avLst/>
          </a:prstGeom>
        </p:spPr>
        <p:txBody>
          <a:bodyPr anchor="t" rtlCol="false" tIns="0" lIns="0" bIns="0" rIns="0">
            <a:spAutoFit/>
          </a:bodyPr>
          <a:lstStyle/>
          <a:p>
            <a:pPr algn="l" marL="0" indent="0" lvl="0">
              <a:lnSpc>
                <a:spcPts val="8167"/>
              </a:lnSpc>
            </a:pPr>
            <a:r>
              <a:rPr lang="en-US" sz="6805">
                <a:solidFill>
                  <a:srgbClr val="FFFFFF"/>
                </a:solidFill>
                <a:latin typeface="Corben"/>
                <a:ea typeface="Corben"/>
                <a:cs typeface="Corben"/>
                <a:sym typeface="Corben"/>
              </a:rPr>
              <a:t>feature engineering:</a:t>
            </a:r>
          </a:p>
        </p:txBody>
      </p:sp>
      <p:sp>
        <p:nvSpPr>
          <p:cNvPr name="TextBox 14" id="14"/>
          <p:cNvSpPr txBox="true"/>
          <p:nvPr/>
        </p:nvSpPr>
        <p:spPr>
          <a:xfrm rot="0">
            <a:off x="7008564" y="78153"/>
            <a:ext cx="4298752" cy="620375"/>
          </a:xfrm>
          <a:prstGeom prst="rect">
            <a:avLst/>
          </a:prstGeom>
        </p:spPr>
        <p:txBody>
          <a:bodyPr anchor="t" rtlCol="false" tIns="0" lIns="0" bIns="0" rIns="0">
            <a:spAutoFit/>
          </a:bodyPr>
          <a:lstStyle/>
          <a:p>
            <a:pPr algn="l" marL="0" indent="0" lvl="0">
              <a:lnSpc>
                <a:spcPts val="5321"/>
              </a:lnSpc>
              <a:spcBef>
                <a:spcPct val="0"/>
              </a:spcBef>
            </a:pPr>
            <a:r>
              <a:rPr lang="en-US" b="true" sz="3130">
                <a:solidFill>
                  <a:srgbClr val="0C4E50"/>
                </a:solidFill>
                <a:latin typeface="Open Sans Bold"/>
                <a:ea typeface="Open Sans Bold"/>
                <a:cs typeface="Open Sans Bold"/>
                <a:sym typeface="Open Sans Bold"/>
              </a:rPr>
              <a:t>Fix Inconsistent Data:</a:t>
            </a:r>
          </a:p>
        </p:txBody>
      </p:sp>
      <p:sp>
        <p:nvSpPr>
          <p:cNvPr name="TextBox 15" id="15"/>
          <p:cNvSpPr txBox="true"/>
          <p:nvPr/>
        </p:nvSpPr>
        <p:spPr>
          <a:xfrm rot="0">
            <a:off x="7118995" y="702142"/>
            <a:ext cx="8551701" cy="1653392"/>
          </a:xfrm>
          <a:prstGeom prst="rect">
            <a:avLst/>
          </a:prstGeom>
        </p:spPr>
        <p:txBody>
          <a:bodyPr anchor="t" rtlCol="false" tIns="0" lIns="0" bIns="0" rIns="0">
            <a:spAutoFit/>
          </a:bodyPr>
          <a:lstStyle/>
          <a:p>
            <a:pPr algn="l" marL="0" indent="0" lvl="0">
              <a:lnSpc>
                <a:spcPts val="4440"/>
              </a:lnSpc>
              <a:spcBef>
                <a:spcPct val="0"/>
              </a:spcBef>
            </a:pPr>
            <a:r>
              <a:rPr lang="en-US" sz="2612">
                <a:solidFill>
                  <a:srgbClr val="4B4545"/>
                </a:solidFill>
                <a:latin typeface="Open Sans"/>
                <a:ea typeface="Open Sans"/>
                <a:cs typeface="Open Sans"/>
                <a:sym typeface="Open Sans"/>
              </a:rPr>
              <a:t>Standardize inconsistent formats, such as inconsistent capitalization, incorrect date formats, or inconsistent categories</a:t>
            </a:r>
          </a:p>
        </p:txBody>
      </p:sp>
      <p:sp>
        <p:nvSpPr>
          <p:cNvPr name="TextBox 16" id="16"/>
          <p:cNvSpPr txBox="true"/>
          <p:nvPr/>
        </p:nvSpPr>
        <p:spPr>
          <a:xfrm rot="0">
            <a:off x="7101245" y="3182656"/>
            <a:ext cx="4085511" cy="620375"/>
          </a:xfrm>
          <a:prstGeom prst="rect">
            <a:avLst/>
          </a:prstGeom>
        </p:spPr>
        <p:txBody>
          <a:bodyPr anchor="t" rtlCol="false" tIns="0" lIns="0" bIns="0" rIns="0">
            <a:spAutoFit/>
          </a:bodyPr>
          <a:lstStyle/>
          <a:p>
            <a:pPr algn="l" marL="0" indent="0" lvl="0">
              <a:lnSpc>
                <a:spcPts val="5321"/>
              </a:lnSpc>
              <a:spcBef>
                <a:spcPct val="0"/>
              </a:spcBef>
            </a:pPr>
            <a:r>
              <a:rPr lang="en-US" b="true" sz="3130" strike="noStrike" u="none">
                <a:solidFill>
                  <a:srgbClr val="0C4E50"/>
                </a:solidFill>
                <a:latin typeface="Open Sans Bold"/>
                <a:ea typeface="Open Sans Bold"/>
                <a:cs typeface="Open Sans Bold"/>
                <a:sym typeface="Open Sans Bold"/>
              </a:rPr>
              <a:t>Convert Data Types: </a:t>
            </a:r>
          </a:p>
        </p:txBody>
      </p:sp>
      <p:sp>
        <p:nvSpPr>
          <p:cNvPr name="TextBox 17" id="17"/>
          <p:cNvSpPr txBox="true"/>
          <p:nvPr/>
        </p:nvSpPr>
        <p:spPr>
          <a:xfrm rot="0">
            <a:off x="7008564" y="4223520"/>
            <a:ext cx="9400331" cy="1091417"/>
          </a:xfrm>
          <a:prstGeom prst="rect">
            <a:avLst/>
          </a:prstGeom>
        </p:spPr>
        <p:txBody>
          <a:bodyPr anchor="t" rtlCol="false" tIns="0" lIns="0" bIns="0" rIns="0">
            <a:spAutoFit/>
          </a:bodyPr>
          <a:lstStyle/>
          <a:p>
            <a:pPr algn="l" marL="0" indent="0" lvl="0">
              <a:lnSpc>
                <a:spcPts val="4440"/>
              </a:lnSpc>
              <a:spcBef>
                <a:spcPct val="0"/>
              </a:spcBef>
            </a:pPr>
            <a:r>
              <a:rPr lang="en-US" sz="2612" strike="noStrike" u="none">
                <a:solidFill>
                  <a:srgbClr val="4B4545"/>
                </a:solidFill>
                <a:latin typeface="Open Sans"/>
                <a:ea typeface="Open Sans"/>
                <a:cs typeface="Open Sans"/>
                <a:sym typeface="Open Sans"/>
              </a:rPr>
              <a:t>Ensure data types are correctly assigned (e.g., convert strings to datetime objects, numerical data from strings).</a:t>
            </a:r>
          </a:p>
        </p:txBody>
      </p:sp>
      <p:sp>
        <p:nvSpPr>
          <p:cNvPr name="TextBox 18" id="18"/>
          <p:cNvSpPr txBox="true"/>
          <p:nvPr/>
        </p:nvSpPr>
        <p:spPr>
          <a:xfrm rot="0">
            <a:off x="7008564" y="5558555"/>
            <a:ext cx="4459129" cy="620375"/>
          </a:xfrm>
          <a:prstGeom prst="rect">
            <a:avLst/>
          </a:prstGeom>
        </p:spPr>
        <p:txBody>
          <a:bodyPr anchor="t" rtlCol="false" tIns="0" lIns="0" bIns="0" rIns="0">
            <a:spAutoFit/>
          </a:bodyPr>
          <a:lstStyle/>
          <a:p>
            <a:pPr algn="l" marL="0" indent="0" lvl="0">
              <a:lnSpc>
                <a:spcPts val="5321"/>
              </a:lnSpc>
              <a:spcBef>
                <a:spcPct val="0"/>
              </a:spcBef>
            </a:pPr>
            <a:r>
              <a:rPr lang="en-US" b="true" sz="3130" strike="noStrike" u="none">
                <a:solidFill>
                  <a:srgbClr val="0C4E50"/>
                </a:solidFill>
                <a:latin typeface="Open Sans Bold"/>
                <a:ea typeface="Open Sans Bold"/>
                <a:cs typeface="Open Sans Bold"/>
                <a:sym typeface="Open Sans Bold"/>
              </a:rPr>
              <a:t>Correct Invalid Values:</a:t>
            </a:r>
          </a:p>
        </p:txBody>
      </p:sp>
      <p:sp>
        <p:nvSpPr>
          <p:cNvPr name="TextBox 19" id="19"/>
          <p:cNvSpPr txBox="true"/>
          <p:nvPr/>
        </p:nvSpPr>
        <p:spPr>
          <a:xfrm rot="0">
            <a:off x="7101245" y="6598030"/>
            <a:ext cx="6780987" cy="1653392"/>
          </a:xfrm>
          <a:prstGeom prst="rect">
            <a:avLst/>
          </a:prstGeom>
        </p:spPr>
        <p:txBody>
          <a:bodyPr anchor="t" rtlCol="false" tIns="0" lIns="0" bIns="0" rIns="0">
            <a:spAutoFit/>
          </a:bodyPr>
          <a:lstStyle/>
          <a:p>
            <a:pPr algn="l" marL="0" indent="0" lvl="0">
              <a:lnSpc>
                <a:spcPts val="4440"/>
              </a:lnSpc>
              <a:spcBef>
                <a:spcPct val="0"/>
              </a:spcBef>
            </a:pPr>
            <a:r>
              <a:rPr lang="en-US" sz="2612" strike="noStrike" u="none">
                <a:solidFill>
                  <a:srgbClr val="4B4545"/>
                </a:solidFill>
                <a:latin typeface="Open Sans"/>
                <a:ea typeface="Open Sans"/>
                <a:cs typeface="Open Sans"/>
                <a:sym typeface="Open Sans"/>
              </a:rPr>
              <a:t>Detect and correct invalid or erroneous data entries (e.g., negative ages or impossible values)</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9707433" y="1028700"/>
            <a:ext cx="6759956" cy="3820863"/>
            <a:chOff x="0" y="0"/>
            <a:chExt cx="9013275" cy="5094484"/>
          </a:xfrm>
        </p:grpSpPr>
        <p:pic>
          <p:nvPicPr>
            <p:cNvPr name="Picture 3" id="3"/>
            <p:cNvPicPr>
              <a:picLocks noChangeAspect="true"/>
            </p:cNvPicPr>
            <p:nvPr/>
          </p:nvPicPr>
          <p:blipFill>
            <a:blip r:embed="rId2"/>
            <a:srcRect l="0" t="2625" r="0" b="12058"/>
            <a:stretch>
              <a:fillRect/>
            </a:stretch>
          </p:blipFill>
          <p:spPr>
            <a:xfrm flipH="false" flipV="false">
              <a:off x="0" y="0"/>
              <a:ext cx="9013275" cy="5094484"/>
            </a:xfrm>
            <a:prstGeom prst="rect">
              <a:avLst/>
            </a:prstGeom>
          </p:spPr>
        </p:pic>
      </p:grpSp>
      <p:grpSp>
        <p:nvGrpSpPr>
          <p:cNvPr name="Group 4" id="4"/>
          <p:cNvGrpSpPr/>
          <p:nvPr/>
        </p:nvGrpSpPr>
        <p:grpSpPr>
          <a:xfrm rot="0">
            <a:off x="0" y="0"/>
            <a:ext cx="9144000" cy="10287000"/>
            <a:chOff x="0" y="0"/>
            <a:chExt cx="2408296" cy="2709333"/>
          </a:xfrm>
        </p:grpSpPr>
        <p:sp>
          <p:nvSpPr>
            <p:cNvPr name="Freeform 5" id="5"/>
            <p:cNvSpPr/>
            <p:nvPr/>
          </p:nvSpPr>
          <p:spPr>
            <a:xfrm flipH="false" flipV="false" rot="0">
              <a:off x="0" y="0"/>
              <a:ext cx="2408296" cy="2709333"/>
            </a:xfrm>
            <a:custGeom>
              <a:avLst/>
              <a:gdLst/>
              <a:ahLst/>
              <a:cxnLst/>
              <a:rect r="r" b="b" t="t" l="l"/>
              <a:pathLst>
                <a:path h="2709333" w="2408296">
                  <a:moveTo>
                    <a:pt x="0" y="0"/>
                  </a:moveTo>
                  <a:lnTo>
                    <a:pt x="2408296" y="0"/>
                  </a:lnTo>
                  <a:lnTo>
                    <a:pt x="2408296" y="2709333"/>
                  </a:lnTo>
                  <a:lnTo>
                    <a:pt x="0" y="2709333"/>
                  </a:lnTo>
                  <a:close/>
                </a:path>
              </a:pathLst>
            </a:custGeom>
            <a:solidFill>
              <a:srgbClr val="D7E9EB"/>
            </a:solidFill>
          </p:spPr>
        </p:sp>
        <p:sp>
          <p:nvSpPr>
            <p:cNvPr name="TextBox 6" id="6"/>
            <p:cNvSpPr txBox="true"/>
            <p:nvPr/>
          </p:nvSpPr>
          <p:spPr>
            <a:xfrm>
              <a:off x="0" y="-38100"/>
              <a:ext cx="2408296" cy="2747433"/>
            </a:xfrm>
            <a:prstGeom prst="rect">
              <a:avLst/>
            </a:prstGeom>
          </p:spPr>
          <p:txBody>
            <a:bodyPr anchor="ctr" rtlCol="false" tIns="50800" lIns="50800" bIns="50800" rIns="50800"/>
            <a:lstStyle/>
            <a:p>
              <a:pPr algn="ctr">
                <a:lnSpc>
                  <a:spcPts val="2659"/>
                </a:lnSpc>
              </a:pPr>
            </a:p>
          </p:txBody>
        </p:sp>
      </p:grpSp>
      <p:sp>
        <p:nvSpPr>
          <p:cNvPr name="TextBox 7" id="7"/>
          <p:cNvSpPr txBox="true"/>
          <p:nvPr/>
        </p:nvSpPr>
        <p:spPr>
          <a:xfrm rot="0">
            <a:off x="1629370" y="2893128"/>
            <a:ext cx="5885260" cy="3779520"/>
          </a:xfrm>
          <a:prstGeom prst="rect">
            <a:avLst/>
          </a:prstGeom>
        </p:spPr>
        <p:txBody>
          <a:bodyPr anchor="t" rtlCol="false" tIns="0" lIns="0" bIns="0" rIns="0">
            <a:spAutoFit/>
          </a:bodyPr>
          <a:lstStyle/>
          <a:p>
            <a:pPr algn="l" marL="0" indent="0" lvl="0">
              <a:lnSpc>
                <a:spcPts val="10080"/>
              </a:lnSpc>
              <a:spcBef>
                <a:spcPct val="0"/>
              </a:spcBef>
            </a:pPr>
            <a:r>
              <a:rPr lang="en-US" sz="7200">
                <a:solidFill>
                  <a:srgbClr val="0C4E50"/>
                </a:solidFill>
                <a:latin typeface="Corben"/>
                <a:ea typeface="Corben"/>
                <a:cs typeface="Corben"/>
                <a:sym typeface="Corben"/>
              </a:rPr>
              <a:t>Data Analysis and Visualization</a:t>
            </a:r>
          </a:p>
        </p:txBody>
      </p:sp>
      <p:sp>
        <p:nvSpPr>
          <p:cNvPr name="TextBox 8" id="8"/>
          <p:cNvSpPr txBox="true"/>
          <p:nvPr/>
        </p:nvSpPr>
        <p:spPr>
          <a:xfrm rot="0">
            <a:off x="9821672" y="5312242"/>
            <a:ext cx="6634318" cy="3571875"/>
          </a:xfrm>
          <a:prstGeom prst="rect">
            <a:avLst/>
          </a:prstGeom>
        </p:spPr>
        <p:txBody>
          <a:bodyPr anchor="t" rtlCol="false" tIns="0" lIns="0" bIns="0" rIns="0">
            <a:spAutoFit/>
          </a:bodyPr>
          <a:lstStyle/>
          <a:p>
            <a:pPr algn="l" marL="0" indent="0" lvl="0">
              <a:lnSpc>
                <a:spcPts val="4795"/>
              </a:lnSpc>
            </a:pPr>
            <a:r>
              <a:rPr lang="en-US" sz="2820">
                <a:solidFill>
                  <a:srgbClr val="4B4545"/>
                </a:solidFill>
                <a:latin typeface="Open Sans"/>
                <a:ea typeface="Open Sans"/>
                <a:cs typeface="Open Sans"/>
                <a:sym typeface="Open Sans"/>
              </a:rPr>
              <a:t>In this phase of the project, we explored relationships between key variables in the dataset to uncover valuable insights into car pricing, engine types, transmission types, and sales patterns.</a:t>
            </a:r>
          </a:p>
        </p:txBody>
      </p:sp>
      <p:grpSp>
        <p:nvGrpSpPr>
          <p:cNvPr name="Group 9" id="9"/>
          <p:cNvGrpSpPr/>
          <p:nvPr/>
        </p:nvGrpSpPr>
        <p:grpSpPr>
          <a:xfrm rot="0">
            <a:off x="933450" y="1600227"/>
            <a:ext cx="95250" cy="7032538"/>
            <a:chOff x="0" y="0"/>
            <a:chExt cx="127000" cy="9376718"/>
          </a:xfrm>
        </p:grpSpPr>
        <p:sp>
          <p:nvSpPr>
            <p:cNvPr name="AutoShape 10" id="10"/>
            <p:cNvSpPr/>
            <p:nvPr/>
          </p:nvSpPr>
          <p:spPr>
            <a:xfrm flipH="true">
              <a:off x="63500" y="2874121"/>
              <a:ext cx="0" cy="6502597"/>
            </a:xfrm>
            <a:prstGeom prst="line">
              <a:avLst/>
            </a:prstGeom>
            <a:ln cap="rnd" w="127000">
              <a:solidFill>
                <a:srgbClr val="F25426"/>
              </a:solidFill>
              <a:prstDash val="solid"/>
              <a:headEnd type="none" len="sm" w="sm"/>
              <a:tailEnd type="none" len="sm" w="sm"/>
            </a:ln>
          </p:spPr>
        </p:sp>
        <p:sp>
          <p:nvSpPr>
            <p:cNvPr name="AutoShape 11" id="11"/>
            <p:cNvSpPr/>
            <p:nvPr/>
          </p:nvSpPr>
          <p:spPr>
            <a:xfrm>
              <a:off x="63500" y="0"/>
              <a:ext cx="0" cy="1898345"/>
            </a:xfrm>
            <a:prstGeom prst="line">
              <a:avLst/>
            </a:prstGeom>
            <a:ln cap="rnd" w="127000">
              <a:solidFill>
                <a:srgbClr val="F25426"/>
              </a:solidFill>
              <a:prstDash val="solid"/>
              <a:headEnd type="none" len="sm" w="sm"/>
              <a:tailEnd type="none" len="sm" w="sm"/>
            </a:ln>
          </p:spPr>
        </p:sp>
      </p:grpSp>
      <p:grpSp>
        <p:nvGrpSpPr>
          <p:cNvPr name="Group 12" id="12"/>
          <p:cNvGrpSpPr/>
          <p:nvPr/>
        </p:nvGrpSpPr>
        <p:grpSpPr>
          <a:xfrm rot="0">
            <a:off x="17259300" y="0"/>
            <a:ext cx="1028700" cy="10287000"/>
            <a:chOff x="0" y="0"/>
            <a:chExt cx="270933" cy="2709333"/>
          </a:xfrm>
        </p:grpSpPr>
        <p:sp>
          <p:nvSpPr>
            <p:cNvPr name="Freeform 13" id="13"/>
            <p:cNvSpPr/>
            <p:nvPr/>
          </p:nvSpPr>
          <p:spPr>
            <a:xfrm flipH="false" flipV="false" rot="0">
              <a:off x="0" y="0"/>
              <a:ext cx="270933" cy="2709333"/>
            </a:xfrm>
            <a:custGeom>
              <a:avLst/>
              <a:gdLst/>
              <a:ahLst/>
              <a:cxnLst/>
              <a:rect r="r" b="b" t="t" l="l"/>
              <a:pathLst>
                <a:path h="2709333" w="270933">
                  <a:moveTo>
                    <a:pt x="0" y="0"/>
                  </a:moveTo>
                  <a:lnTo>
                    <a:pt x="270933" y="0"/>
                  </a:lnTo>
                  <a:lnTo>
                    <a:pt x="270933" y="2709333"/>
                  </a:lnTo>
                  <a:lnTo>
                    <a:pt x="0" y="2709333"/>
                  </a:lnTo>
                  <a:close/>
                </a:path>
              </a:pathLst>
            </a:custGeom>
            <a:solidFill>
              <a:srgbClr val="41A3A6"/>
            </a:solidFill>
          </p:spPr>
        </p:sp>
        <p:sp>
          <p:nvSpPr>
            <p:cNvPr name="TextBox 14" id="14"/>
            <p:cNvSpPr txBox="true"/>
            <p:nvPr/>
          </p:nvSpPr>
          <p:spPr>
            <a:xfrm>
              <a:off x="0" y="-38100"/>
              <a:ext cx="270933" cy="2747433"/>
            </a:xfrm>
            <a:prstGeom prst="rect">
              <a:avLst/>
            </a:prstGeom>
          </p:spPr>
          <p:txBody>
            <a:bodyPr anchor="ctr" rtlCol="false" tIns="50800" lIns="50800" bIns="50800" rIns="50800"/>
            <a:lstStyle/>
            <a:p>
              <a:pPr algn="ctr">
                <a:lnSpc>
                  <a:spcPts val="2659"/>
                </a:lnSpc>
              </a:pPr>
            </a:p>
          </p:txBody>
        </p:sp>
      </p:grpSp>
      <p:sp>
        <p:nvSpPr>
          <p:cNvPr name="AutoShape 15" id="15"/>
          <p:cNvSpPr/>
          <p:nvPr/>
        </p:nvSpPr>
        <p:spPr>
          <a:xfrm>
            <a:off x="17836053" y="4892858"/>
            <a:ext cx="0" cy="4876948"/>
          </a:xfrm>
          <a:prstGeom prst="line">
            <a:avLst/>
          </a:prstGeom>
          <a:ln cap="rnd" w="123825">
            <a:solidFill>
              <a:srgbClr val="FFFFFF"/>
            </a:solidFill>
            <a:prstDash val="sysDot"/>
            <a:headEnd type="none" len="sm" w="sm"/>
            <a:tailEnd type="none" len="sm" w="sm"/>
          </a:ln>
        </p:spPr>
      </p:sp>
      <p:sp>
        <p:nvSpPr>
          <p:cNvPr name="Freeform 16" id="16"/>
          <p:cNvSpPr/>
          <p:nvPr/>
        </p:nvSpPr>
        <p:spPr>
          <a:xfrm flipH="false" flipV="false" rot="0">
            <a:off x="1347108" y="8509934"/>
            <a:ext cx="2948212" cy="748366"/>
          </a:xfrm>
          <a:custGeom>
            <a:avLst/>
            <a:gdLst/>
            <a:ahLst/>
            <a:cxnLst/>
            <a:rect r="r" b="b" t="t" l="l"/>
            <a:pathLst>
              <a:path h="748366" w="2948212">
                <a:moveTo>
                  <a:pt x="0" y="0"/>
                </a:moveTo>
                <a:lnTo>
                  <a:pt x="2948212" y="0"/>
                </a:lnTo>
                <a:lnTo>
                  <a:pt x="2948212" y="748366"/>
                </a:lnTo>
                <a:lnTo>
                  <a:pt x="0" y="74836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7" id="17"/>
          <p:cNvSpPr/>
          <p:nvPr/>
        </p:nvSpPr>
        <p:spPr>
          <a:xfrm flipH="false" flipV="false" rot="0">
            <a:off x="1347108" y="1028999"/>
            <a:ext cx="2948212" cy="748366"/>
          </a:xfrm>
          <a:custGeom>
            <a:avLst/>
            <a:gdLst/>
            <a:ahLst/>
            <a:cxnLst/>
            <a:rect r="r" b="b" t="t" l="l"/>
            <a:pathLst>
              <a:path h="748366" w="2948212">
                <a:moveTo>
                  <a:pt x="0" y="0"/>
                </a:moveTo>
                <a:lnTo>
                  <a:pt x="2948212" y="0"/>
                </a:lnTo>
                <a:lnTo>
                  <a:pt x="2948212" y="748366"/>
                </a:lnTo>
                <a:lnTo>
                  <a:pt x="0" y="74836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9144000" y="-171438"/>
            <a:ext cx="8534400" cy="4279508"/>
            <a:chOff x="0" y="0"/>
            <a:chExt cx="2247743" cy="1127113"/>
          </a:xfrm>
        </p:grpSpPr>
        <p:sp>
          <p:nvSpPr>
            <p:cNvPr name="Freeform 3" id="3"/>
            <p:cNvSpPr/>
            <p:nvPr/>
          </p:nvSpPr>
          <p:spPr>
            <a:xfrm flipH="false" flipV="false" rot="0">
              <a:off x="0" y="0"/>
              <a:ext cx="2247743" cy="1127113"/>
            </a:xfrm>
            <a:custGeom>
              <a:avLst/>
              <a:gdLst/>
              <a:ahLst/>
              <a:cxnLst/>
              <a:rect r="r" b="b" t="t" l="l"/>
              <a:pathLst>
                <a:path h="1127113" w="2247743">
                  <a:moveTo>
                    <a:pt x="0" y="0"/>
                  </a:moveTo>
                  <a:lnTo>
                    <a:pt x="2247743" y="0"/>
                  </a:lnTo>
                  <a:lnTo>
                    <a:pt x="2247743" y="1127113"/>
                  </a:lnTo>
                  <a:lnTo>
                    <a:pt x="0" y="1127113"/>
                  </a:lnTo>
                  <a:close/>
                </a:path>
              </a:pathLst>
            </a:custGeom>
            <a:solidFill>
              <a:srgbClr val="41A3A6"/>
            </a:solidFill>
          </p:spPr>
        </p:sp>
        <p:sp>
          <p:nvSpPr>
            <p:cNvPr name="TextBox 4" id="4"/>
            <p:cNvSpPr txBox="true"/>
            <p:nvPr/>
          </p:nvSpPr>
          <p:spPr>
            <a:xfrm>
              <a:off x="0" y="-38100"/>
              <a:ext cx="2247743" cy="1165213"/>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40286" y="-171438"/>
            <a:ext cx="9284286" cy="4279508"/>
            <a:chOff x="0" y="0"/>
            <a:chExt cx="2445244" cy="1127113"/>
          </a:xfrm>
        </p:grpSpPr>
        <p:sp>
          <p:nvSpPr>
            <p:cNvPr name="Freeform 6" id="6"/>
            <p:cNvSpPr/>
            <p:nvPr/>
          </p:nvSpPr>
          <p:spPr>
            <a:xfrm flipH="false" flipV="false" rot="0">
              <a:off x="0" y="0"/>
              <a:ext cx="2445244" cy="1127113"/>
            </a:xfrm>
            <a:custGeom>
              <a:avLst/>
              <a:gdLst/>
              <a:ahLst/>
              <a:cxnLst/>
              <a:rect r="r" b="b" t="t" l="l"/>
              <a:pathLst>
                <a:path h="1127113" w="2445244">
                  <a:moveTo>
                    <a:pt x="0" y="0"/>
                  </a:moveTo>
                  <a:lnTo>
                    <a:pt x="2445244" y="0"/>
                  </a:lnTo>
                  <a:lnTo>
                    <a:pt x="2445244" y="1127113"/>
                  </a:lnTo>
                  <a:lnTo>
                    <a:pt x="0" y="1127113"/>
                  </a:lnTo>
                  <a:close/>
                </a:path>
              </a:pathLst>
            </a:custGeom>
            <a:solidFill>
              <a:srgbClr val="0C4E50"/>
            </a:solidFill>
          </p:spPr>
        </p:sp>
        <p:sp>
          <p:nvSpPr>
            <p:cNvPr name="TextBox 7" id="7"/>
            <p:cNvSpPr txBox="true"/>
            <p:nvPr/>
          </p:nvSpPr>
          <p:spPr>
            <a:xfrm>
              <a:off x="0" y="-38100"/>
              <a:ext cx="2445244" cy="1165213"/>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532072" y="8999826"/>
            <a:ext cx="2948212" cy="748366"/>
          </a:xfrm>
          <a:custGeom>
            <a:avLst/>
            <a:gdLst/>
            <a:ahLst/>
            <a:cxnLst/>
            <a:rect r="r" b="b" t="t" l="l"/>
            <a:pathLst>
              <a:path h="748366" w="2948212">
                <a:moveTo>
                  <a:pt x="0" y="0"/>
                </a:moveTo>
                <a:lnTo>
                  <a:pt x="2948212" y="0"/>
                </a:lnTo>
                <a:lnTo>
                  <a:pt x="2948212" y="748365"/>
                </a:lnTo>
                <a:lnTo>
                  <a:pt x="0" y="74836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9" id="9"/>
          <p:cNvGrpSpPr/>
          <p:nvPr/>
        </p:nvGrpSpPr>
        <p:grpSpPr>
          <a:xfrm rot="0">
            <a:off x="17678400" y="0"/>
            <a:ext cx="609600" cy="10287000"/>
            <a:chOff x="0" y="0"/>
            <a:chExt cx="160553" cy="2709333"/>
          </a:xfrm>
        </p:grpSpPr>
        <p:sp>
          <p:nvSpPr>
            <p:cNvPr name="Freeform 10" id="10"/>
            <p:cNvSpPr/>
            <p:nvPr/>
          </p:nvSpPr>
          <p:spPr>
            <a:xfrm flipH="false" flipV="false" rot="0">
              <a:off x="0" y="0"/>
              <a:ext cx="160553" cy="2709333"/>
            </a:xfrm>
            <a:custGeom>
              <a:avLst/>
              <a:gdLst/>
              <a:ahLst/>
              <a:cxnLst/>
              <a:rect r="r" b="b" t="t" l="l"/>
              <a:pathLst>
                <a:path h="2709333" w="160553">
                  <a:moveTo>
                    <a:pt x="0" y="0"/>
                  </a:moveTo>
                  <a:lnTo>
                    <a:pt x="160553" y="0"/>
                  </a:lnTo>
                  <a:lnTo>
                    <a:pt x="160553" y="2709333"/>
                  </a:lnTo>
                  <a:lnTo>
                    <a:pt x="0" y="2709333"/>
                  </a:lnTo>
                  <a:close/>
                </a:path>
              </a:pathLst>
            </a:custGeom>
            <a:solidFill>
              <a:srgbClr val="D7E9EB"/>
            </a:solidFill>
          </p:spPr>
        </p:sp>
        <p:sp>
          <p:nvSpPr>
            <p:cNvPr name="TextBox 11" id="11"/>
            <p:cNvSpPr txBox="true"/>
            <p:nvPr/>
          </p:nvSpPr>
          <p:spPr>
            <a:xfrm>
              <a:off x="0" y="-38100"/>
              <a:ext cx="160553" cy="2747433"/>
            </a:xfrm>
            <a:prstGeom prst="rect">
              <a:avLst/>
            </a:prstGeom>
          </p:spPr>
          <p:txBody>
            <a:bodyPr anchor="ctr" rtlCol="false" tIns="50800" lIns="50800" bIns="50800" rIns="50800"/>
            <a:lstStyle/>
            <a:p>
              <a:pPr algn="ctr">
                <a:lnSpc>
                  <a:spcPts val="2659"/>
                </a:lnSpc>
              </a:pPr>
            </a:p>
          </p:txBody>
        </p:sp>
      </p:grpSp>
      <p:sp>
        <p:nvSpPr>
          <p:cNvPr name="Freeform 12" id="12"/>
          <p:cNvSpPr/>
          <p:nvPr/>
        </p:nvSpPr>
        <p:spPr>
          <a:xfrm flipH="false" flipV="false" rot="0">
            <a:off x="473594" y="461309"/>
            <a:ext cx="2948212" cy="748366"/>
          </a:xfrm>
          <a:custGeom>
            <a:avLst/>
            <a:gdLst/>
            <a:ahLst/>
            <a:cxnLst/>
            <a:rect r="r" b="b" t="t" l="l"/>
            <a:pathLst>
              <a:path h="748366" w="2948212">
                <a:moveTo>
                  <a:pt x="0" y="0"/>
                </a:moveTo>
                <a:lnTo>
                  <a:pt x="2948212" y="0"/>
                </a:lnTo>
                <a:lnTo>
                  <a:pt x="2948212" y="748366"/>
                </a:lnTo>
                <a:lnTo>
                  <a:pt x="0" y="7483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3" id="13"/>
          <p:cNvSpPr/>
          <p:nvPr/>
        </p:nvSpPr>
        <p:spPr>
          <a:xfrm flipH="false" flipV="false" rot="0">
            <a:off x="10834570" y="7429093"/>
            <a:ext cx="4768485" cy="2778733"/>
          </a:xfrm>
          <a:custGeom>
            <a:avLst/>
            <a:gdLst/>
            <a:ahLst/>
            <a:cxnLst/>
            <a:rect r="r" b="b" t="t" l="l"/>
            <a:pathLst>
              <a:path h="2778733" w="4768485">
                <a:moveTo>
                  <a:pt x="0" y="0"/>
                </a:moveTo>
                <a:lnTo>
                  <a:pt x="4768485" y="0"/>
                </a:lnTo>
                <a:lnTo>
                  <a:pt x="4768485" y="2778733"/>
                </a:lnTo>
                <a:lnTo>
                  <a:pt x="0" y="2778733"/>
                </a:lnTo>
                <a:lnTo>
                  <a:pt x="0" y="0"/>
                </a:lnTo>
                <a:close/>
              </a:path>
            </a:pathLst>
          </a:custGeom>
          <a:blipFill>
            <a:blip r:embed="rId4"/>
            <a:stretch>
              <a:fillRect l="-3228" t="-4984" r="-3228" b="-10337"/>
            </a:stretch>
          </a:blipFill>
        </p:spPr>
      </p:sp>
      <p:sp>
        <p:nvSpPr>
          <p:cNvPr name="Freeform 14" id="14"/>
          <p:cNvSpPr/>
          <p:nvPr/>
        </p:nvSpPr>
        <p:spPr>
          <a:xfrm flipH="false" flipV="false" rot="0">
            <a:off x="3246817" y="6825427"/>
            <a:ext cx="5512408" cy="3382399"/>
          </a:xfrm>
          <a:custGeom>
            <a:avLst/>
            <a:gdLst/>
            <a:ahLst/>
            <a:cxnLst/>
            <a:rect r="r" b="b" t="t" l="l"/>
            <a:pathLst>
              <a:path h="3382399" w="5512408">
                <a:moveTo>
                  <a:pt x="0" y="0"/>
                </a:moveTo>
                <a:lnTo>
                  <a:pt x="5512408" y="0"/>
                </a:lnTo>
                <a:lnTo>
                  <a:pt x="5512408" y="3382399"/>
                </a:lnTo>
                <a:lnTo>
                  <a:pt x="0" y="3382399"/>
                </a:lnTo>
                <a:lnTo>
                  <a:pt x="0" y="0"/>
                </a:lnTo>
                <a:close/>
              </a:path>
            </a:pathLst>
          </a:custGeom>
          <a:blipFill>
            <a:blip r:embed="rId5"/>
            <a:stretch>
              <a:fillRect l="-14691" t="0" r="0" b="0"/>
            </a:stretch>
          </a:blipFill>
        </p:spPr>
      </p:sp>
      <p:sp>
        <p:nvSpPr>
          <p:cNvPr name="TextBox 15" id="15"/>
          <p:cNvSpPr txBox="true"/>
          <p:nvPr/>
        </p:nvSpPr>
        <p:spPr>
          <a:xfrm rot="0">
            <a:off x="5591122" y="415172"/>
            <a:ext cx="6336206" cy="3106289"/>
          </a:xfrm>
          <a:prstGeom prst="rect">
            <a:avLst/>
          </a:prstGeom>
        </p:spPr>
        <p:txBody>
          <a:bodyPr anchor="t" rtlCol="false" tIns="0" lIns="0" bIns="0" rIns="0">
            <a:spAutoFit/>
          </a:bodyPr>
          <a:lstStyle/>
          <a:p>
            <a:pPr algn="l" marL="0" indent="0" lvl="0">
              <a:lnSpc>
                <a:spcPts val="8167"/>
              </a:lnSpc>
            </a:pPr>
            <a:r>
              <a:rPr lang="en-US" sz="6805">
                <a:solidFill>
                  <a:srgbClr val="FFFFFF"/>
                </a:solidFill>
                <a:latin typeface="Corben"/>
                <a:ea typeface="Corben"/>
                <a:cs typeface="Corben"/>
                <a:sym typeface="Corben"/>
              </a:rPr>
              <a:t>Data Analysis and Visualization</a:t>
            </a:r>
          </a:p>
        </p:txBody>
      </p:sp>
      <p:sp>
        <p:nvSpPr>
          <p:cNvPr name="TextBox 16" id="16"/>
          <p:cNvSpPr txBox="true"/>
          <p:nvPr/>
        </p:nvSpPr>
        <p:spPr>
          <a:xfrm rot="0">
            <a:off x="262649" y="4141719"/>
            <a:ext cx="15560006" cy="3287375"/>
          </a:xfrm>
          <a:prstGeom prst="rect">
            <a:avLst/>
          </a:prstGeom>
        </p:spPr>
        <p:txBody>
          <a:bodyPr anchor="t" rtlCol="false" tIns="0" lIns="0" bIns="0" rIns="0">
            <a:spAutoFit/>
          </a:bodyPr>
          <a:lstStyle/>
          <a:p>
            <a:pPr algn="l" marL="0" indent="0" lvl="0">
              <a:lnSpc>
                <a:spcPts val="5321"/>
              </a:lnSpc>
              <a:spcBef>
                <a:spcPct val="0"/>
              </a:spcBef>
            </a:pPr>
            <a:r>
              <a:rPr lang="en-US" b="true" sz="3130" strike="noStrike" u="none">
                <a:solidFill>
                  <a:srgbClr val="0C4E50"/>
                </a:solidFill>
                <a:latin typeface="Open Sans Bold"/>
                <a:ea typeface="Open Sans Bold"/>
                <a:cs typeface="Open Sans Bold"/>
                <a:sym typeface="Open Sans Bold"/>
              </a:rPr>
              <a:t>It helps in understanding complex data by presenting it visually, making patterns, trends, and outliers easier to detect and communicate.</a:t>
            </a:r>
          </a:p>
          <a:p>
            <a:pPr algn="l" marL="0" indent="0" lvl="0">
              <a:lnSpc>
                <a:spcPts val="5321"/>
              </a:lnSpc>
              <a:spcBef>
                <a:spcPct val="0"/>
              </a:spcBef>
            </a:pPr>
            <a:r>
              <a:rPr lang="en-US" b="true" sz="3130" strike="noStrike" u="none">
                <a:solidFill>
                  <a:srgbClr val="0C4E50"/>
                </a:solidFill>
                <a:latin typeface="Open Sans Bold"/>
                <a:ea typeface="Open Sans Bold"/>
                <a:cs typeface="Open Sans Bold"/>
                <a:sym typeface="Open Sans Bold"/>
              </a:rPr>
              <a:t>Both are critical for making data-driven insights more accessible and actionable.</a:t>
            </a:r>
          </a:p>
          <a:p>
            <a:pPr algn="l" marL="0" indent="0" lvl="0">
              <a:lnSpc>
                <a:spcPts val="5321"/>
              </a:lnSpc>
              <a:spcBef>
                <a:spcPct val="0"/>
              </a:spcBef>
            </a:pP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5900982" y="1028700"/>
            <a:ext cx="12111923" cy="8182779"/>
          </a:xfrm>
          <a:custGeom>
            <a:avLst/>
            <a:gdLst/>
            <a:ahLst/>
            <a:cxnLst/>
            <a:rect r="r" b="b" t="t" l="l"/>
            <a:pathLst>
              <a:path h="8182779" w="12111923">
                <a:moveTo>
                  <a:pt x="0" y="0"/>
                </a:moveTo>
                <a:lnTo>
                  <a:pt x="12111924" y="0"/>
                </a:lnTo>
                <a:lnTo>
                  <a:pt x="12111924" y="8182779"/>
                </a:lnTo>
                <a:lnTo>
                  <a:pt x="0" y="8182779"/>
                </a:lnTo>
                <a:lnTo>
                  <a:pt x="0" y="0"/>
                </a:lnTo>
                <a:close/>
              </a:path>
            </a:pathLst>
          </a:custGeom>
          <a:blipFill>
            <a:blip r:embed="rId3"/>
            <a:stretch>
              <a:fillRect l="-14266" t="0" r="-15309" b="-1891"/>
            </a:stretch>
          </a:blipFill>
        </p:spPr>
      </p:sp>
      <p:sp>
        <p:nvSpPr>
          <p:cNvPr name="TextBox 4" id="4"/>
          <p:cNvSpPr txBox="true"/>
          <p:nvPr/>
        </p:nvSpPr>
        <p:spPr>
          <a:xfrm rot="0">
            <a:off x="473594" y="3687504"/>
            <a:ext cx="3839003" cy="2689862"/>
          </a:xfrm>
          <a:prstGeom prst="rect">
            <a:avLst/>
          </a:prstGeom>
        </p:spPr>
        <p:txBody>
          <a:bodyPr anchor="t" rtlCol="false" tIns="0" lIns="0" bIns="0" rIns="0">
            <a:spAutoFit/>
          </a:bodyPr>
          <a:lstStyle/>
          <a:p>
            <a:pPr algn="ctr">
              <a:lnSpc>
                <a:spcPts val="7139"/>
              </a:lnSpc>
              <a:spcBef>
                <a:spcPct val="0"/>
              </a:spcBef>
            </a:pPr>
            <a:r>
              <a:rPr lang="en-US" b="true" sz="5099">
                <a:solidFill>
                  <a:srgbClr val="FFFFFF"/>
                </a:solidFill>
                <a:latin typeface="Open Sans Bold"/>
                <a:ea typeface="Open Sans Bold"/>
                <a:cs typeface="Open Sans Bold"/>
                <a:sym typeface="Open Sans Bold"/>
              </a:rPr>
              <a:t>Sales for each Gender</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TextBox 3" id="3"/>
          <p:cNvSpPr txBox="true"/>
          <p:nvPr/>
        </p:nvSpPr>
        <p:spPr>
          <a:xfrm rot="0">
            <a:off x="0" y="3257549"/>
            <a:ext cx="4239813" cy="3557907"/>
          </a:xfrm>
          <a:prstGeom prst="rect">
            <a:avLst/>
          </a:prstGeom>
        </p:spPr>
        <p:txBody>
          <a:bodyPr anchor="t" rtlCol="false" tIns="0" lIns="0" bIns="0" rIns="0">
            <a:spAutoFit/>
          </a:bodyPr>
          <a:lstStyle/>
          <a:p>
            <a:pPr algn="ctr">
              <a:lnSpc>
                <a:spcPts val="7069"/>
              </a:lnSpc>
              <a:spcBef>
                <a:spcPct val="0"/>
              </a:spcBef>
            </a:pPr>
            <a:r>
              <a:rPr lang="en-US" b="true" sz="5049">
                <a:solidFill>
                  <a:srgbClr val="FFFFFF"/>
                </a:solidFill>
                <a:latin typeface="Open Sans Bold"/>
                <a:ea typeface="Open Sans Bold"/>
                <a:cs typeface="Open Sans Bold"/>
                <a:sym typeface="Open Sans Bold"/>
              </a:rPr>
              <a:t>number of deals for each company</a:t>
            </a:r>
          </a:p>
        </p:txBody>
      </p:sp>
      <p:sp>
        <p:nvSpPr>
          <p:cNvPr name="Freeform 4" id="4"/>
          <p:cNvSpPr/>
          <p:nvPr/>
        </p:nvSpPr>
        <p:spPr>
          <a:xfrm flipH="false" flipV="false" rot="0">
            <a:off x="3980514" y="308987"/>
            <a:ext cx="14151199" cy="9669025"/>
          </a:xfrm>
          <a:custGeom>
            <a:avLst/>
            <a:gdLst/>
            <a:ahLst/>
            <a:cxnLst/>
            <a:rect r="r" b="b" t="t" l="l"/>
            <a:pathLst>
              <a:path h="9669025" w="14151199">
                <a:moveTo>
                  <a:pt x="0" y="0"/>
                </a:moveTo>
                <a:lnTo>
                  <a:pt x="14151199" y="0"/>
                </a:lnTo>
                <a:lnTo>
                  <a:pt x="14151199" y="9669026"/>
                </a:lnTo>
                <a:lnTo>
                  <a:pt x="0" y="9669026"/>
                </a:lnTo>
                <a:lnTo>
                  <a:pt x="0" y="0"/>
                </a:lnTo>
                <a:close/>
              </a:path>
            </a:pathLst>
          </a:custGeom>
          <a:blipFill>
            <a:blip r:embed="rId3"/>
            <a:stretch>
              <a:fillRect l="-3905" t="-4281" r="-14848" b="0"/>
            </a:stretch>
          </a:blipFill>
        </p:spPr>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1599861" y="1379679"/>
            <a:ext cx="15465565" cy="8673532"/>
          </a:xfrm>
          <a:custGeom>
            <a:avLst/>
            <a:gdLst/>
            <a:ahLst/>
            <a:cxnLst/>
            <a:rect r="r" b="b" t="t" l="l"/>
            <a:pathLst>
              <a:path h="8673532" w="15465565">
                <a:moveTo>
                  <a:pt x="0" y="0"/>
                </a:moveTo>
                <a:lnTo>
                  <a:pt x="15465565" y="0"/>
                </a:lnTo>
                <a:lnTo>
                  <a:pt x="15465565" y="8673532"/>
                </a:lnTo>
                <a:lnTo>
                  <a:pt x="0" y="8673532"/>
                </a:lnTo>
                <a:lnTo>
                  <a:pt x="0" y="0"/>
                </a:lnTo>
                <a:close/>
              </a:path>
            </a:pathLst>
          </a:custGeom>
          <a:blipFill>
            <a:blip r:embed="rId3"/>
            <a:stretch>
              <a:fillRect l="0" t="-4529" r="0" b="-765"/>
            </a:stretch>
          </a:blipFill>
        </p:spPr>
      </p:sp>
      <p:sp>
        <p:nvSpPr>
          <p:cNvPr name="TextBox 4" id="4"/>
          <p:cNvSpPr txBox="true"/>
          <p:nvPr/>
        </p:nvSpPr>
        <p:spPr>
          <a:xfrm rot="0">
            <a:off x="3424624" y="174623"/>
            <a:ext cx="11816040" cy="854077"/>
          </a:xfrm>
          <a:prstGeom prst="rect">
            <a:avLst/>
          </a:prstGeom>
        </p:spPr>
        <p:txBody>
          <a:bodyPr anchor="t" rtlCol="false" tIns="0" lIns="0" bIns="0" rIns="0">
            <a:spAutoFit/>
          </a:bodyPr>
          <a:lstStyle/>
          <a:p>
            <a:pPr algn="ctr">
              <a:lnSpc>
                <a:spcPts val="6999"/>
              </a:lnSpc>
              <a:spcBef>
                <a:spcPct val="0"/>
              </a:spcBef>
            </a:pPr>
            <a:r>
              <a:rPr lang="en-US" sz="4999">
                <a:solidFill>
                  <a:srgbClr val="FFFFFF"/>
                </a:solidFill>
                <a:latin typeface="Open Sans"/>
                <a:ea typeface="Open Sans"/>
                <a:cs typeface="Open Sans"/>
                <a:sym typeface="Open Sans"/>
              </a:rPr>
              <a:t>Max Price for Engine for each Company</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1124531" y="1324139"/>
            <a:ext cx="16301052" cy="8701834"/>
          </a:xfrm>
          <a:custGeom>
            <a:avLst/>
            <a:gdLst/>
            <a:ahLst/>
            <a:cxnLst/>
            <a:rect r="r" b="b" t="t" l="l"/>
            <a:pathLst>
              <a:path h="8701834" w="16301052">
                <a:moveTo>
                  <a:pt x="0" y="0"/>
                </a:moveTo>
                <a:lnTo>
                  <a:pt x="16301052" y="0"/>
                </a:lnTo>
                <a:lnTo>
                  <a:pt x="16301052" y="8701834"/>
                </a:lnTo>
                <a:lnTo>
                  <a:pt x="0" y="8701834"/>
                </a:lnTo>
                <a:lnTo>
                  <a:pt x="0" y="0"/>
                </a:lnTo>
                <a:close/>
              </a:path>
            </a:pathLst>
          </a:custGeom>
          <a:blipFill>
            <a:blip r:embed="rId3"/>
            <a:stretch>
              <a:fillRect l="0" t="-6769" r="0" b="-5628"/>
            </a:stretch>
          </a:blipFill>
        </p:spPr>
      </p:sp>
      <p:sp>
        <p:nvSpPr>
          <p:cNvPr name="TextBox 4" id="4"/>
          <p:cNvSpPr txBox="true"/>
          <p:nvPr/>
        </p:nvSpPr>
        <p:spPr>
          <a:xfrm rot="0">
            <a:off x="3130298" y="111124"/>
            <a:ext cx="12027404" cy="854077"/>
          </a:xfrm>
          <a:prstGeom prst="rect">
            <a:avLst/>
          </a:prstGeom>
        </p:spPr>
        <p:txBody>
          <a:bodyPr anchor="t" rtlCol="false" tIns="0" lIns="0" bIns="0" rIns="0">
            <a:spAutoFit/>
          </a:bodyPr>
          <a:lstStyle/>
          <a:p>
            <a:pPr algn="ctr">
              <a:lnSpc>
                <a:spcPts val="6999"/>
              </a:lnSpc>
              <a:spcBef>
                <a:spcPct val="0"/>
              </a:spcBef>
            </a:pPr>
            <a:r>
              <a:rPr lang="en-US" b="true" sz="4999">
                <a:solidFill>
                  <a:srgbClr val="FFFFFF"/>
                </a:solidFill>
                <a:latin typeface="Open Sans Bold"/>
                <a:ea typeface="Open Sans Bold"/>
                <a:cs typeface="Open Sans Bold"/>
                <a:sym typeface="Open Sans Bold"/>
              </a:rPr>
              <a:t>Percentage &amp; Sales for each Car Type</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5059185" y="464540"/>
            <a:ext cx="12776868" cy="9327102"/>
          </a:xfrm>
          <a:custGeom>
            <a:avLst/>
            <a:gdLst/>
            <a:ahLst/>
            <a:cxnLst/>
            <a:rect r="r" b="b" t="t" l="l"/>
            <a:pathLst>
              <a:path h="9327102" w="12776868">
                <a:moveTo>
                  <a:pt x="0" y="0"/>
                </a:moveTo>
                <a:lnTo>
                  <a:pt x="12776868" y="0"/>
                </a:lnTo>
                <a:lnTo>
                  <a:pt x="12776868" y="9327102"/>
                </a:lnTo>
                <a:lnTo>
                  <a:pt x="0" y="9327102"/>
                </a:lnTo>
                <a:lnTo>
                  <a:pt x="0" y="0"/>
                </a:lnTo>
                <a:close/>
              </a:path>
            </a:pathLst>
          </a:custGeom>
          <a:blipFill>
            <a:blip r:embed="rId3"/>
            <a:stretch>
              <a:fillRect l="0" t="-1369" r="0" b="-1369"/>
            </a:stretch>
          </a:blipFill>
        </p:spPr>
      </p:sp>
      <p:sp>
        <p:nvSpPr>
          <p:cNvPr name="TextBox 4" id="4"/>
          <p:cNvSpPr txBox="true"/>
          <p:nvPr/>
        </p:nvSpPr>
        <p:spPr>
          <a:xfrm rot="0">
            <a:off x="473594" y="3388189"/>
            <a:ext cx="4004074" cy="1739902"/>
          </a:xfrm>
          <a:prstGeom prst="rect">
            <a:avLst/>
          </a:prstGeom>
        </p:spPr>
        <p:txBody>
          <a:bodyPr anchor="t" rtlCol="false" tIns="0" lIns="0" bIns="0" rIns="0">
            <a:spAutoFit/>
          </a:bodyPr>
          <a:lstStyle/>
          <a:p>
            <a:pPr algn="ctr">
              <a:lnSpc>
                <a:spcPts val="6999"/>
              </a:lnSpc>
              <a:spcBef>
                <a:spcPct val="0"/>
              </a:spcBef>
            </a:pPr>
            <a:r>
              <a:rPr lang="en-US" b="true" sz="4999">
                <a:solidFill>
                  <a:srgbClr val="FFFFFF"/>
                </a:solidFill>
                <a:latin typeface="Open Sans Bold"/>
                <a:ea typeface="Open Sans Bold"/>
                <a:cs typeface="Open Sans Bold"/>
                <a:sym typeface="Open Sans Bold"/>
              </a:rPr>
              <a:t>Sales for each Month</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0" y="2280815"/>
            <a:ext cx="18776018" cy="6977485"/>
          </a:xfrm>
          <a:custGeom>
            <a:avLst/>
            <a:gdLst/>
            <a:ahLst/>
            <a:cxnLst/>
            <a:rect r="r" b="b" t="t" l="l"/>
            <a:pathLst>
              <a:path h="6977485" w="18776018">
                <a:moveTo>
                  <a:pt x="0" y="0"/>
                </a:moveTo>
                <a:lnTo>
                  <a:pt x="18776018" y="0"/>
                </a:lnTo>
                <a:lnTo>
                  <a:pt x="18776018" y="6977485"/>
                </a:lnTo>
                <a:lnTo>
                  <a:pt x="0" y="6977485"/>
                </a:lnTo>
                <a:lnTo>
                  <a:pt x="0" y="0"/>
                </a:lnTo>
                <a:close/>
              </a:path>
            </a:pathLst>
          </a:custGeom>
          <a:blipFill>
            <a:blip r:embed="rId3"/>
            <a:stretch>
              <a:fillRect l="-8066" t="0" r="-3418" b="0"/>
            </a:stretch>
          </a:blipFill>
        </p:spPr>
      </p:sp>
      <p:sp>
        <p:nvSpPr>
          <p:cNvPr name="TextBox 4" id="4"/>
          <p:cNvSpPr txBox="true"/>
          <p:nvPr/>
        </p:nvSpPr>
        <p:spPr>
          <a:xfrm rot="0">
            <a:off x="3053646" y="554037"/>
            <a:ext cx="11816040" cy="854077"/>
          </a:xfrm>
          <a:prstGeom prst="rect">
            <a:avLst/>
          </a:prstGeom>
        </p:spPr>
        <p:txBody>
          <a:bodyPr anchor="t" rtlCol="false" tIns="0" lIns="0" bIns="0" rIns="0">
            <a:spAutoFit/>
          </a:bodyPr>
          <a:lstStyle/>
          <a:p>
            <a:pPr algn="ctr">
              <a:lnSpc>
                <a:spcPts val="6999"/>
              </a:lnSpc>
              <a:spcBef>
                <a:spcPct val="0"/>
              </a:spcBef>
            </a:pPr>
            <a:r>
              <a:rPr lang="en-US" b="true" sz="4999">
                <a:solidFill>
                  <a:srgbClr val="FFFFFF"/>
                </a:solidFill>
                <a:latin typeface="Open Sans Bold"/>
                <a:ea typeface="Open Sans Bold"/>
                <a:cs typeface="Open Sans Bold"/>
                <a:sym typeface="Open Sans Bold"/>
              </a:rPr>
              <a:t>Sales &amp; Percentage of each Region</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4799971" y="-48198"/>
            <a:ext cx="14124428" cy="10335198"/>
          </a:xfrm>
          <a:custGeom>
            <a:avLst/>
            <a:gdLst/>
            <a:ahLst/>
            <a:cxnLst/>
            <a:rect r="r" b="b" t="t" l="l"/>
            <a:pathLst>
              <a:path h="10335198" w="14124428">
                <a:moveTo>
                  <a:pt x="0" y="0"/>
                </a:moveTo>
                <a:lnTo>
                  <a:pt x="14124428" y="0"/>
                </a:lnTo>
                <a:lnTo>
                  <a:pt x="14124428" y="10335198"/>
                </a:lnTo>
                <a:lnTo>
                  <a:pt x="0" y="10335198"/>
                </a:lnTo>
                <a:lnTo>
                  <a:pt x="0" y="0"/>
                </a:lnTo>
                <a:close/>
              </a:path>
            </a:pathLst>
          </a:custGeom>
          <a:blipFill>
            <a:blip r:embed="rId3"/>
            <a:stretch>
              <a:fillRect l="0" t="-6700" r="0" b="-2629"/>
            </a:stretch>
          </a:blipFill>
        </p:spPr>
      </p:sp>
      <p:sp>
        <p:nvSpPr>
          <p:cNvPr name="TextBox 4" id="4"/>
          <p:cNvSpPr txBox="true"/>
          <p:nvPr/>
        </p:nvSpPr>
        <p:spPr>
          <a:xfrm rot="0">
            <a:off x="473594" y="3801220"/>
            <a:ext cx="4326377" cy="1739902"/>
          </a:xfrm>
          <a:prstGeom prst="rect">
            <a:avLst/>
          </a:prstGeom>
        </p:spPr>
        <p:txBody>
          <a:bodyPr anchor="t" rtlCol="false" tIns="0" lIns="0" bIns="0" rIns="0">
            <a:spAutoFit/>
          </a:bodyPr>
          <a:lstStyle/>
          <a:p>
            <a:pPr algn="ctr">
              <a:lnSpc>
                <a:spcPts val="6999"/>
              </a:lnSpc>
              <a:spcBef>
                <a:spcPct val="0"/>
              </a:spcBef>
            </a:pPr>
            <a:r>
              <a:rPr lang="en-US" b="true" sz="4999">
                <a:solidFill>
                  <a:srgbClr val="FFFFFF"/>
                </a:solidFill>
                <a:latin typeface="Open Sans Bold"/>
                <a:ea typeface="Open Sans Bold"/>
                <a:cs typeface="Open Sans Bold"/>
                <a:sym typeface="Open Sans Bold"/>
              </a:rPr>
              <a:t>Sales for each model</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3920124" y="0"/>
            <a:ext cx="4367876" cy="10287000"/>
            <a:chOff x="0" y="0"/>
            <a:chExt cx="1150387" cy="2709333"/>
          </a:xfrm>
        </p:grpSpPr>
        <p:sp>
          <p:nvSpPr>
            <p:cNvPr name="Freeform 3" id="3"/>
            <p:cNvSpPr/>
            <p:nvPr/>
          </p:nvSpPr>
          <p:spPr>
            <a:xfrm flipH="false" flipV="false" rot="0">
              <a:off x="0" y="0"/>
              <a:ext cx="1150387" cy="2709333"/>
            </a:xfrm>
            <a:custGeom>
              <a:avLst/>
              <a:gdLst/>
              <a:ahLst/>
              <a:cxnLst/>
              <a:rect r="r" b="b" t="t" l="l"/>
              <a:pathLst>
                <a:path h="2709333" w="1150387">
                  <a:moveTo>
                    <a:pt x="0" y="0"/>
                  </a:moveTo>
                  <a:lnTo>
                    <a:pt x="1150387" y="0"/>
                  </a:lnTo>
                  <a:lnTo>
                    <a:pt x="1150387" y="2709333"/>
                  </a:lnTo>
                  <a:lnTo>
                    <a:pt x="0" y="2709333"/>
                  </a:lnTo>
                  <a:close/>
                </a:path>
              </a:pathLst>
            </a:custGeom>
            <a:solidFill>
              <a:srgbClr val="41A3A6"/>
            </a:solidFill>
          </p:spPr>
        </p:sp>
        <p:sp>
          <p:nvSpPr>
            <p:cNvPr name="TextBox 4" id="4"/>
            <p:cNvSpPr txBox="true"/>
            <p:nvPr/>
          </p:nvSpPr>
          <p:spPr>
            <a:xfrm>
              <a:off x="0" y="-38100"/>
              <a:ext cx="1150387" cy="2747433"/>
            </a:xfrm>
            <a:prstGeom prst="rect">
              <a:avLst/>
            </a:prstGeom>
          </p:spPr>
          <p:txBody>
            <a:bodyPr anchor="ctr" rtlCol="false" tIns="50800" lIns="50800" bIns="50800" rIns="50800"/>
            <a:lstStyle/>
            <a:p>
              <a:pPr algn="ctr">
                <a:lnSpc>
                  <a:spcPts val="2659"/>
                </a:lnSpc>
              </a:pPr>
            </a:p>
          </p:txBody>
        </p:sp>
      </p:grpSp>
      <p:sp>
        <p:nvSpPr>
          <p:cNvPr name="AutoShape 5" id="5"/>
          <p:cNvSpPr/>
          <p:nvPr/>
        </p:nvSpPr>
        <p:spPr>
          <a:xfrm>
            <a:off x="1838547" y="3326528"/>
            <a:ext cx="0" cy="5931772"/>
          </a:xfrm>
          <a:prstGeom prst="line">
            <a:avLst/>
          </a:prstGeom>
          <a:ln cap="rnd" w="95250">
            <a:solidFill>
              <a:srgbClr val="F25426"/>
            </a:solidFill>
            <a:prstDash val="solid"/>
            <a:headEnd type="none" len="sm" w="sm"/>
            <a:tailEnd type="none" len="sm" w="sm"/>
          </a:ln>
        </p:spPr>
      </p:sp>
      <p:sp>
        <p:nvSpPr>
          <p:cNvPr name="AutoShape 6" id="6"/>
          <p:cNvSpPr/>
          <p:nvPr/>
        </p:nvSpPr>
        <p:spPr>
          <a:xfrm flipH="true">
            <a:off x="2082430" y="548367"/>
            <a:ext cx="0" cy="1077795"/>
          </a:xfrm>
          <a:prstGeom prst="line">
            <a:avLst/>
          </a:prstGeom>
          <a:ln cap="rnd" w="95250">
            <a:solidFill>
              <a:srgbClr val="F25426"/>
            </a:solidFill>
            <a:prstDash val="solid"/>
            <a:headEnd type="none" len="sm" w="sm"/>
            <a:tailEnd type="none" len="sm" w="sm"/>
          </a:ln>
        </p:spPr>
      </p:sp>
      <p:grpSp>
        <p:nvGrpSpPr>
          <p:cNvPr name="Group 7" id="7"/>
          <p:cNvGrpSpPr/>
          <p:nvPr/>
        </p:nvGrpSpPr>
        <p:grpSpPr>
          <a:xfrm rot="0">
            <a:off x="0" y="0"/>
            <a:ext cx="1028700" cy="10287000"/>
            <a:chOff x="0" y="0"/>
            <a:chExt cx="270933" cy="2709333"/>
          </a:xfrm>
        </p:grpSpPr>
        <p:sp>
          <p:nvSpPr>
            <p:cNvPr name="Freeform 8" id="8"/>
            <p:cNvSpPr/>
            <p:nvPr/>
          </p:nvSpPr>
          <p:spPr>
            <a:xfrm flipH="false" flipV="false" rot="0">
              <a:off x="0" y="0"/>
              <a:ext cx="270933" cy="2709333"/>
            </a:xfrm>
            <a:custGeom>
              <a:avLst/>
              <a:gdLst/>
              <a:ahLst/>
              <a:cxnLst/>
              <a:rect r="r" b="b" t="t" l="l"/>
              <a:pathLst>
                <a:path h="2709333" w="270933">
                  <a:moveTo>
                    <a:pt x="0" y="0"/>
                  </a:moveTo>
                  <a:lnTo>
                    <a:pt x="270933" y="0"/>
                  </a:lnTo>
                  <a:lnTo>
                    <a:pt x="270933" y="2709333"/>
                  </a:lnTo>
                  <a:lnTo>
                    <a:pt x="0" y="2709333"/>
                  </a:lnTo>
                  <a:close/>
                </a:path>
              </a:pathLst>
            </a:custGeom>
            <a:solidFill>
              <a:srgbClr val="41A3A6"/>
            </a:solidFill>
          </p:spPr>
        </p:sp>
        <p:sp>
          <p:nvSpPr>
            <p:cNvPr name="TextBox 9" id="9"/>
            <p:cNvSpPr txBox="true"/>
            <p:nvPr/>
          </p:nvSpPr>
          <p:spPr>
            <a:xfrm>
              <a:off x="0" y="-38100"/>
              <a:ext cx="270933" cy="2747433"/>
            </a:xfrm>
            <a:prstGeom prst="rect">
              <a:avLst/>
            </a:prstGeom>
          </p:spPr>
          <p:txBody>
            <a:bodyPr anchor="ctr" rtlCol="false" tIns="50800" lIns="50800" bIns="50800" rIns="50800"/>
            <a:lstStyle/>
            <a:p>
              <a:pPr algn="ctr">
                <a:lnSpc>
                  <a:spcPts val="2659"/>
                </a:lnSpc>
              </a:pPr>
            </a:p>
          </p:txBody>
        </p:sp>
      </p:grpSp>
      <p:sp>
        <p:nvSpPr>
          <p:cNvPr name="Freeform 10" id="10"/>
          <p:cNvSpPr/>
          <p:nvPr/>
        </p:nvSpPr>
        <p:spPr>
          <a:xfrm flipH="false" flipV="false" rot="0">
            <a:off x="14311088" y="8509934"/>
            <a:ext cx="2948212" cy="748366"/>
          </a:xfrm>
          <a:custGeom>
            <a:avLst/>
            <a:gdLst/>
            <a:ahLst/>
            <a:cxnLst/>
            <a:rect r="r" b="b" t="t" l="l"/>
            <a:pathLst>
              <a:path h="748366" w="2948212">
                <a:moveTo>
                  <a:pt x="0" y="0"/>
                </a:moveTo>
                <a:lnTo>
                  <a:pt x="2948212" y="0"/>
                </a:lnTo>
                <a:lnTo>
                  <a:pt x="2948212" y="748366"/>
                </a:lnTo>
                <a:lnTo>
                  <a:pt x="0" y="7483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1" id="11"/>
          <p:cNvSpPr/>
          <p:nvPr/>
        </p:nvSpPr>
        <p:spPr>
          <a:xfrm flipH="false" flipV="false" rot="0">
            <a:off x="14311088" y="1087264"/>
            <a:ext cx="2948212" cy="748366"/>
          </a:xfrm>
          <a:custGeom>
            <a:avLst/>
            <a:gdLst/>
            <a:ahLst/>
            <a:cxnLst/>
            <a:rect r="r" b="b" t="t" l="l"/>
            <a:pathLst>
              <a:path h="748366" w="2948212">
                <a:moveTo>
                  <a:pt x="0" y="0"/>
                </a:moveTo>
                <a:lnTo>
                  <a:pt x="2948212" y="0"/>
                </a:lnTo>
                <a:lnTo>
                  <a:pt x="2948212" y="748366"/>
                </a:lnTo>
                <a:lnTo>
                  <a:pt x="0" y="7483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2" id="12"/>
          <p:cNvSpPr txBox="true"/>
          <p:nvPr/>
        </p:nvSpPr>
        <p:spPr>
          <a:xfrm rot="0">
            <a:off x="2638100" y="4623935"/>
            <a:ext cx="7136549" cy="501284"/>
          </a:xfrm>
          <a:prstGeom prst="rect">
            <a:avLst/>
          </a:prstGeom>
        </p:spPr>
        <p:txBody>
          <a:bodyPr anchor="t" rtlCol="false" tIns="0" lIns="0" bIns="0" rIns="0">
            <a:spAutoFit/>
          </a:bodyPr>
          <a:lstStyle/>
          <a:p>
            <a:pPr algn="l" marL="0" indent="0" lvl="0">
              <a:lnSpc>
                <a:spcPts val="4139"/>
              </a:lnSpc>
              <a:spcBef>
                <a:spcPct val="0"/>
              </a:spcBef>
            </a:pPr>
            <a:r>
              <a:rPr lang="en-US" sz="2956">
                <a:solidFill>
                  <a:srgbClr val="4B4545"/>
                </a:solidFill>
                <a:latin typeface="Open Sans"/>
                <a:ea typeface="Open Sans"/>
                <a:cs typeface="Open Sans"/>
                <a:sym typeface="Open Sans"/>
              </a:rPr>
              <a:t>Name: Walaa Adel Abdelaleem</a:t>
            </a:r>
          </a:p>
        </p:txBody>
      </p:sp>
      <p:sp>
        <p:nvSpPr>
          <p:cNvPr name="AutoShape 13" id="13"/>
          <p:cNvSpPr/>
          <p:nvPr/>
        </p:nvSpPr>
        <p:spPr>
          <a:xfrm>
            <a:off x="17259300" y="2705026"/>
            <a:ext cx="0" cy="4876948"/>
          </a:xfrm>
          <a:prstGeom prst="line">
            <a:avLst/>
          </a:prstGeom>
          <a:ln cap="rnd" w="123825">
            <a:solidFill>
              <a:srgbClr val="FFFFFF"/>
            </a:solidFill>
            <a:prstDash val="sysDot"/>
            <a:headEnd type="none" len="sm" w="sm"/>
            <a:tailEnd type="none" len="sm" w="sm"/>
          </a:ln>
        </p:spPr>
      </p:sp>
      <p:sp>
        <p:nvSpPr>
          <p:cNvPr name="TextBox 14" id="14"/>
          <p:cNvSpPr txBox="true"/>
          <p:nvPr/>
        </p:nvSpPr>
        <p:spPr>
          <a:xfrm rot="0">
            <a:off x="2331281" y="578840"/>
            <a:ext cx="5906627" cy="1540616"/>
          </a:xfrm>
          <a:prstGeom prst="rect">
            <a:avLst/>
          </a:prstGeom>
        </p:spPr>
        <p:txBody>
          <a:bodyPr anchor="t" rtlCol="false" tIns="0" lIns="0" bIns="0" rIns="0">
            <a:spAutoFit/>
          </a:bodyPr>
          <a:lstStyle/>
          <a:p>
            <a:pPr algn="l" marL="0" indent="0" lvl="0">
              <a:lnSpc>
                <a:spcPts val="5923"/>
              </a:lnSpc>
              <a:spcBef>
                <a:spcPct val="0"/>
              </a:spcBef>
            </a:pPr>
            <a:r>
              <a:rPr lang="en-US" sz="5923" strike="noStrike" u="none">
                <a:solidFill>
                  <a:srgbClr val="0C4E50"/>
                </a:solidFill>
                <a:latin typeface="Corben"/>
                <a:ea typeface="Corben"/>
                <a:cs typeface="Corben"/>
                <a:sym typeface="Corben"/>
              </a:rPr>
              <a:t>TEAM LEADER:</a:t>
            </a:r>
          </a:p>
          <a:p>
            <a:pPr algn="l" marL="0" indent="0" lvl="0">
              <a:lnSpc>
                <a:spcPts val="5923"/>
              </a:lnSpc>
              <a:spcBef>
                <a:spcPct val="0"/>
              </a:spcBef>
            </a:pPr>
          </a:p>
        </p:txBody>
      </p:sp>
      <p:sp>
        <p:nvSpPr>
          <p:cNvPr name="TextBox 15" id="15"/>
          <p:cNvSpPr txBox="true"/>
          <p:nvPr/>
        </p:nvSpPr>
        <p:spPr>
          <a:xfrm rot="0">
            <a:off x="2644839" y="1434579"/>
            <a:ext cx="6499161" cy="708121"/>
          </a:xfrm>
          <a:prstGeom prst="rect">
            <a:avLst/>
          </a:prstGeom>
        </p:spPr>
        <p:txBody>
          <a:bodyPr anchor="t" rtlCol="false" tIns="0" lIns="0" bIns="0" rIns="0">
            <a:spAutoFit/>
          </a:bodyPr>
          <a:lstStyle/>
          <a:p>
            <a:pPr algn="l" marL="0" indent="0" lvl="0">
              <a:lnSpc>
                <a:spcPts val="5889"/>
              </a:lnSpc>
              <a:spcBef>
                <a:spcPct val="0"/>
              </a:spcBef>
            </a:pPr>
            <a:r>
              <a:rPr lang="en-US" sz="4206">
                <a:solidFill>
                  <a:srgbClr val="4B4545"/>
                </a:solidFill>
                <a:latin typeface="Open Sans"/>
                <a:ea typeface="Open Sans"/>
                <a:cs typeface="Open Sans"/>
                <a:sym typeface="Open Sans"/>
              </a:rPr>
              <a:t>Name : </a:t>
            </a:r>
            <a:r>
              <a:rPr lang="en-US" sz="4206" strike="noStrike" u="none">
                <a:solidFill>
                  <a:srgbClr val="4B4545"/>
                </a:solidFill>
                <a:latin typeface="Open Sans"/>
                <a:ea typeface="Open Sans"/>
                <a:cs typeface="Open Sans"/>
                <a:sym typeface="Open Sans"/>
              </a:rPr>
              <a:t>ayyad yasser fathy</a:t>
            </a:r>
          </a:p>
        </p:txBody>
      </p:sp>
      <p:sp>
        <p:nvSpPr>
          <p:cNvPr name="TextBox 16" id="16"/>
          <p:cNvSpPr txBox="true"/>
          <p:nvPr/>
        </p:nvSpPr>
        <p:spPr>
          <a:xfrm rot="0">
            <a:off x="2638100" y="2312280"/>
            <a:ext cx="7665963" cy="691045"/>
          </a:xfrm>
          <a:prstGeom prst="rect">
            <a:avLst/>
          </a:prstGeom>
        </p:spPr>
        <p:txBody>
          <a:bodyPr anchor="t" rtlCol="false" tIns="0" lIns="0" bIns="0" rIns="0">
            <a:spAutoFit/>
          </a:bodyPr>
          <a:lstStyle/>
          <a:p>
            <a:pPr algn="l" marL="0" indent="0" lvl="0">
              <a:lnSpc>
                <a:spcPts val="5797"/>
              </a:lnSpc>
              <a:spcBef>
                <a:spcPct val="0"/>
              </a:spcBef>
            </a:pPr>
            <a:r>
              <a:rPr lang="en-US" sz="4140">
                <a:solidFill>
                  <a:srgbClr val="4B4545"/>
                </a:solidFill>
                <a:latin typeface="Open Sans"/>
                <a:ea typeface="Open Sans"/>
                <a:cs typeface="Open Sans"/>
                <a:sym typeface="Open Sans"/>
              </a:rPr>
              <a:t>email : </a:t>
            </a:r>
            <a:r>
              <a:rPr lang="en-US" sz="4140" strike="noStrike" u="none">
                <a:solidFill>
                  <a:srgbClr val="4B4545"/>
                </a:solidFill>
                <a:latin typeface="Open Sans"/>
                <a:ea typeface="Open Sans"/>
                <a:cs typeface="Open Sans"/>
                <a:sym typeface="Open Sans"/>
              </a:rPr>
              <a:t>ayadsroor7@gmail.com </a:t>
            </a:r>
          </a:p>
        </p:txBody>
      </p:sp>
      <p:sp>
        <p:nvSpPr>
          <p:cNvPr name="TextBox 17" id="17"/>
          <p:cNvSpPr txBox="true"/>
          <p:nvPr/>
        </p:nvSpPr>
        <p:spPr>
          <a:xfrm rot="0">
            <a:off x="2331281" y="3440828"/>
            <a:ext cx="4455081" cy="779097"/>
          </a:xfrm>
          <a:prstGeom prst="rect">
            <a:avLst/>
          </a:prstGeom>
        </p:spPr>
        <p:txBody>
          <a:bodyPr anchor="t" rtlCol="false" tIns="0" lIns="0" bIns="0" rIns="0">
            <a:spAutoFit/>
          </a:bodyPr>
          <a:lstStyle/>
          <a:p>
            <a:pPr algn="l" marL="0" indent="0" lvl="0">
              <a:lnSpc>
                <a:spcPts val="5923"/>
              </a:lnSpc>
              <a:spcBef>
                <a:spcPct val="0"/>
              </a:spcBef>
            </a:pPr>
            <a:r>
              <a:rPr lang="en-US" sz="5923" strike="noStrike" u="none">
                <a:solidFill>
                  <a:srgbClr val="0C4E50"/>
                </a:solidFill>
                <a:latin typeface="Corben"/>
                <a:ea typeface="Corben"/>
                <a:cs typeface="Corben"/>
                <a:sym typeface="Corben"/>
              </a:rPr>
              <a:t>MEMBERS: </a:t>
            </a:r>
          </a:p>
        </p:txBody>
      </p:sp>
      <p:sp>
        <p:nvSpPr>
          <p:cNvPr name="TextBox 18" id="18"/>
          <p:cNvSpPr txBox="true"/>
          <p:nvPr/>
        </p:nvSpPr>
        <p:spPr>
          <a:xfrm rot="0">
            <a:off x="2638100" y="5242826"/>
            <a:ext cx="6149215" cy="529160"/>
          </a:xfrm>
          <a:prstGeom prst="rect">
            <a:avLst/>
          </a:prstGeom>
        </p:spPr>
        <p:txBody>
          <a:bodyPr anchor="t" rtlCol="false" tIns="0" lIns="0" bIns="0" rIns="0">
            <a:spAutoFit/>
          </a:bodyPr>
          <a:lstStyle/>
          <a:p>
            <a:pPr algn="l" marL="0" indent="0" lvl="0">
              <a:lnSpc>
                <a:spcPts val="4382"/>
              </a:lnSpc>
              <a:spcBef>
                <a:spcPct val="0"/>
              </a:spcBef>
            </a:pPr>
            <a:r>
              <a:rPr lang="en-US" sz="3130">
                <a:solidFill>
                  <a:srgbClr val="4B4545"/>
                </a:solidFill>
                <a:latin typeface="Open Sans"/>
                <a:ea typeface="Open Sans"/>
                <a:cs typeface="Open Sans"/>
                <a:sym typeface="Open Sans"/>
              </a:rPr>
              <a:t>email:</a:t>
            </a:r>
            <a:r>
              <a:rPr lang="en-US" sz="3130" strike="noStrike" u="none">
                <a:solidFill>
                  <a:srgbClr val="4B4545"/>
                </a:solidFill>
                <a:latin typeface="Open Sans"/>
                <a:ea typeface="Open Sans"/>
                <a:cs typeface="Open Sans"/>
                <a:sym typeface="Open Sans"/>
              </a:rPr>
              <a:t>walaaadel2021@gmail.com</a:t>
            </a:r>
          </a:p>
        </p:txBody>
      </p:sp>
      <p:sp>
        <p:nvSpPr>
          <p:cNvPr name="TextBox 19" id="19"/>
          <p:cNvSpPr txBox="true"/>
          <p:nvPr/>
        </p:nvSpPr>
        <p:spPr>
          <a:xfrm rot="0">
            <a:off x="2644839" y="6797012"/>
            <a:ext cx="8058399" cy="546311"/>
          </a:xfrm>
          <a:prstGeom prst="rect">
            <a:avLst/>
          </a:prstGeom>
        </p:spPr>
        <p:txBody>
          <a:bodyPr anchor="t" rtlCol="false" tIns="0" lIns="0" bIns="0" rIns="0">
            <a:spAutoFit/>
          </a:bodyPr>
          <a:lstStyle/>
          <a:p>
            <a:pPr algn="l" marL="0" indent="0" lvl="0">
              <a:lnSpc>
                <a:spcPts val="4453"/>
              </a:lnSpc>
              <a:spcBef>
                <a:spcPct val="0"/>
              </a:spcBef>
            </a:pPr>
            <a:r>
              <a:rPr lang="en-US" sz="3180">
                <a:solidFill>
                  <a:srgbClr val="4B4545"/>
                </a:solidFill>
                <a:latin typeface="Open Sans"/>
                <a:ea typeface="Open Sans"/>
                <a:cs typeface="Open Sans"/>
                <a:sym typeface="Open Sans"/>
              </a:rPr>
              <a:t>email : </a:t>
            </a:r>
            <a:r>
              <a:rPr lang="en-US" sz="3180" strike="noStrike" u="none">
                <a:solidFill>
                  <a:srgbClr val="4B4545"/>
                </a:solidFill>
                <a:latin typeface="Open Sans"/>
                <a:ea typeface="Open Sans"/>
                <a:cs typeface="Open Sans"/>
                <a:sym typeface="Open Sans"/>
              </a:rPr>
              <a:t>Mahmoudelwahsh48@gmail.com</a:t>
            </a:r>
          </a:p>
        </p:txBody>
      </p:sp>
      <p:sp>
        <p:nvSpPr>
          <p:cNvPr name="TextBox 20" id="20"/>
          <p:cNvSpPr txBox="true"/>
          <p:nvPr/>
        </p:nvSpPr>
        <p:spPr>
          <a:xfrm rot="0">
            <a:off x="2644839" y="6133002"/>
            <a:ext cx="5457398" cy="970503"/>
          </a:xfrm>
          <a:prstGeom prst="rect">
            <a:avLst/>
          </a:prstGeom>
        </p:spPr>
        <p:txBody>
          <a:bodyPr anchor="t" rtlCol="false" tIns="0" lIns="0" bIns="0" rIns="0">
            <a:spAutoFit/>
          </a:bodyPr>
          <a:lstStyle/>
          <a:p>
            <a:pPr algn="l" marL="0" indent="0" lvl="0">
              <a:lnSpc>
                <a:spcPts val="3951"/>
              </a:lnSpc>
              <a:spcBef>
                <a:spcPct val="0"/>
              </a:spcBef>
            </a:pPr>
            <a:r>
              <a:rPr lang="en-US" sz="2822">
                <a:solidFill>
                  <a:srgbClr val="4B4545"/>
                </a:solidFill>
                <a:latin typeface="Open Sans"/>
                <a:ea typeface="Open Sans"/>
                <a:cs typeface="Open Sans"/>
                <a:sym typeface="Open Sans"/>
              </a:rPr>
              <a:t>Name : </a:t>
            </a:r>
            <a:r>
              <a:rPr lang="en-US" sz="2822" strike="noStrike" u="none">
                <a:solidFill>
                  <a:srgbClr val="4B4545"/>
                </a:solidFill>
                <a:latin typeface="Open Sans"/>
                <a:ea typeface="Open Sans"/>
                <a:cs typeface="Open Sans"/>
                <a:sym typeface="Open Sans"/>
              </a:rPr>
              <a:t>Mahmoud samy elwahsh</a:t>
            </a:r>
          </a:p>
          <a:p>
            <a:pPr algn="l" marL="0" indent="0" lvl="0">
              <a:lnSpc>
                <a:spcPts val="3951"/>
              </a:lnSpc>
              <a:spcBef>
                <a:spcPct val="0"/>
              </a:spcBef>
            </a:pPr>
          </a:p>
        </p:txBody>
      </p:sp>
      <p:sp>
        <p:nvSpPr>
          <p:cNvPr name="AutoShape 21" id="21"/>
          <p:cNvSpPr/>
          <p:nvPr/>
        </p:nvSpPr>
        <p:spPr>
          <a:xfrm flipH="true" flipV="true">
            <a:off x="2130246" y="5994368"/>
            <a:ext cx="5896122" cy="23568"/>
          </a:xfrm>
          <a:prstGeom prst="line">
            <a:avLst/>
          </a:prstGeom>
          <a:ln cap="rnd" w="95250">
            <a:solidFill>
              <a:srgbClr val="F25426"/>
            </a:solidFill>
            <a:prstDash val="solid"/>
            <a:headEnd type="none" len="sm" w="sm"/>
            <a:tailEnd type="none" len="sm" w="sm"/>
          </a:ln>
        </p:spPr>
      </p:sp>
      <p:sp>
        <p:nvSpPr>
          <p:cNvPr name="AutoShape 22" id="22"/>
          <p:cNvSpPr/>
          <p:nvPr/>
        </p:nvSpPr>
        <p:spPr>
          <a:xfrm flipH="true" flipV="true">
            <a:off x="2130055" y="7623881"/>
            <a:ext cx="5896122" cy="23568"/>
          </a:xfrm>
          <a:prstGeom prst="line">
            <a:avLst/>
          </a:prstGeom>
          <a:ln cap="rnd" w="95250">
            <a:solidFill>
              <a:srgbClr val="F25426"/>
            </a:solidFill>
            <a:prstDash val="solid"/>
            <a:headEnd type="none" len="sm" w="sm"/>
            <a:tailEnd type="none" len="sm" w="sm"/>
          </a:ln>
        </p:spPr>
      </p:sp>
      <p:sp>
        <p:nvSpPr>
          <p:cNvPr name="TextBox 23" id="23"/>
          <p:cNvSpPr txBox="true"/>
          <p:nvPr/>
        </p:nvSpPr>
        <p:spPr>
          <a:xfrm rot="0">
            <a:off x="2644839" y="7742699"/>
            <a:ext cx="6149215" cy="551541"/>
          </a:xfrm>
          <a:prstGeom prst="rect">
            <a:avLst/>
          </a:prstGeom>
        </p:spPr>
        <p:txBody>
          <a:bodyPr anchor="t" rtlCol="false" tIns="0" lIns="0" bIns="0" rIns="0">
            <a:spAutoFit/>
          </a:bodyPr>
          <a:lstStyle/>
          <a:p>
            <a:pPr algn="l" marL="0" indent="0" lvl="0">
              <a:lnSpc>
                <a:spcPts val="4501"/>
              </a:lnSpc>
              <a:spcBef>
                <a:spcPct val="0"/>
              </a:spcBef>
            </a:pPr>
            <a:r>
              <a:rPr lang="en-US" sz="3215">
                <a:solidFill>
                  <a:srgbClr val="4B4545"/>
                </a:solidFill>
                <a:latin typeface="Open Sans"/>
                <a:ea typeface="Open Sans"/>
                <a:cs typeface="Open Sans"/>
                <a:sym typeface="Open Sans"/>
              </a:rPr>
              <a:t>Name:</a:t>
            </a:r>
            <a:r>
              <a:rPr lang="en-US" sz="3215" strike="noStrike" u="none">
                <a:solidFill>
                  <a:srgbClr val="4B4545"/>
                </a:solidFill>
                <a:latin typeface="Open Sans"/>
                <a:ea typeface="Open Sans"/>
                <a:cs typeface="Open Sans"/>
                <a:sym typeface="Open Sans"/>
              </a:rPr>
              <a:t>Maha Esam Abdelrahman</a:t>
            </a:r>
          </a:p>
        </p:txBody>
      </p:sp>
      <p:sp>
        <p:nvSpPr>
          <p:cNvPr name="TextBox 24" id="24"/>
          <p:cNvSpPr txBox="true"/>
          <p:nvPr/>
        </p:nvSpPr>
        <p:spPr>
          <a:xfrm rot="0">
            <a:off x="2638100" y="8341865"/>
            <a:ext cx="7346300" cy="570387"/>
          </a:xfrm>
          <a:prstGeom prst="rect">
            <a:avLst/>
          </a:prstGeom>
        </p:spPr>
        <p:txBody>
          <a:bodyPr anchor="t" rtlCol="false" tIns="0" lIns="0" bIns="0" rIns="0">
            <a:spAutoFit/>
          </a:bodyPr>
          <a:lstStyle/>
          <a:p>
            <a:pPr algn="l" marL="0" indent="0" lvl="0">
              <a:lnSpc>
                <a:spcPts val="4676"/>
              </a:lnSpc>
              <a:spcBef>
                <a:spcPct val="0"/>
              </a:spcBef>
            </a:pPr>
            <a:r>
              <a:rPr lang="en-US" sz="3340">
                <a:solidFill>
                  <a:srgbClr val="4B4545"/>
                </a:solidFill>
                <a:latin typeface="Open Sans"/>
                <a:ea typeface="Open Sans"/>
                <a:cs typeface="Open Sans"/>
                <a:sym typeface="Open Sans"/>
              </a:rPr>
              <a:t>email : </a:t>
            </a:r>
            <a:r>
              <a:rPr lang="en-US" sz="3340" strike="noStrike" u="none">
                <a:solidFill>
                  <a:srgbClr val="4B4545"/>
                </a:solidFill>
                <a:latin typeface="Open Sans"/>
                <a:ea typeface="Open Sans"/>
                <a:cs typeface="Open Sans"/>
                <a:sym typeface="Open Sans"/>
              </a:rPr>
              <a:t>maha.esam88112@gmail.com</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2790997" y="1708852"/>
            <a:ext cx="11666227" cy="8039340"/>
          </a:xfrm>
          <a:custGeom>
            <a:avLst/>
            <a:gdLst/>
            <a:ahLst/>
            <a:cxnLst/>
            <a:rect r="r" b="b" t="t" l="l"/>
            <a:pathLst>
              <a:path h="8039340" w="11666227">
                <a:moveTo>
                  <a:pt x="0" y="0"/>
                </a:moveTo>
                <a:lnTo>
                  <a:pt x="11666227" y="0"/>
                </a:lnTo>
                <a:lnTo>
                  <a:pt x="11666227" y="8039339"/>
                </a:lnTo>
                <a:lnTo>
                  <a:pt x="0" y="8039339"/>
                </a:lnTo>
                <a:lnTo>
                  <a:pt x="0" y="0"/>
                </a:lnTo>
                <a:close/>
              </a:path>
            </a:pathLst>
          </a:custGeom>
          <a:blipFill>
            <a:blip r:embed="rId3"/>
            <a:stretch>
              <a:fillRect l="0" t="0" r="-5628" b="0"/>
            </a:stretch>
          </a:blipFill>
        </p:spPr>
      </p:sp>
      <p:sp>
        <p:nvSpPr>
          <p:cNvPr name="TextBox 4" id="4"/>
          <p:cNvSpPr txBox="true"/>
          <p:nvPr/>
        </p:nvSpPr>
        <p:spPr>
          <a:xfrm rot="0">
            <a:off x="1933681" y="369290"/>
            <a:ext cx="14420638" cy="854077"/>
          </a:xfrm>
          <a:prstGeom prst="rect">
            <a:avLst/>
          </a:prstGeom>
        </p:spPr>
        <p:txBody>
          <a:bodyPr anchor="t" rtlCol="false" tIns="0" lIns="0" bIns="0" rIns="0">
            <a:spAutoFit/>
          </a:bodyPr>
          <a:lstStyle/>
          <a:p>
            <a:pPr algn="ctr">
              <a:lnSpc>
                <a:spcPts val="6999"/>
              </a:lnSpc>
              <a:spcBef>
                <a:spcPct val="0"/>
              </a:spcBef>
            </a:pPr>
            <a:r>
              <a:rPr lang="en-US" b="true" sz="4999">
                <a:solidFill>
                  <a:srgbClr val="FFFFFF"/>
                </a:solidFill>
                <a:latin typeface="Open Sans Bold"/>
                <a:ea typeface="Open Sans Bold"/>
                <a:cs typeface="Open Sans Bold"/>
                <a:sym typeface="Open Sans Bold"/>
              </a:rPr>
              <a:t>The Correlation of Annual Income &amp; Price</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13250485" y="718552"/>
            <a:ext cx="4869588" cy="4968968"/>
          </a:xfrm>
          <a:custGeom>
            <a:avLst/>
            <a:gdLst/>
            <a:ahLst/>
            <a:cxnLst/>
            <a:rect r="r" b="b" t="t" l="l"/>
            <a:pathLst>
              <a:path h="4968968" w="4869588">
                <a:moveTo>
                  <a:pt x="0" y="0"/>
                </a:moveTo>
                <a:lnTo>
                  <a:pt x="4869588" y="0"/>
                </a:lnTo>
                <a:lnTo>
                  <a:pt x="4869588" y="4968967"/>
                </a:lnTo>
                <a:lnTo>
                  <a:pt x="0" y="496896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326353" y="325279"/>
            <a:ext cx="10717883" cy="1233486"/>
          </a:xfrm>
          <a:prstGeom prst="rect">
            <a:avLst/>
          </a:prstGeom>
        </p:spPr>
        <p:txBody>
          <a:bodyPr anchor="t" rtlCol="false" tIns="0" lIns="0" bIns="0" rIns="0">
            <a:spAutoFit/>
          </a:bodyPr>
          <a:lstStyle/>
          <a:p>
            <a:pPr algn="l">
              <a:lnSpc>
                <a:spcPts val="9184"/>
              </a:lnSpc>
            </a:pPr>
            <a:r>
              <a:rPr lang="en-US" sz="8746" b="true">
                <a:solidFill>
                  <a:srgbClr val="FFFFFF"/>
                </a:solidFill>
                <a:latin typeface="Helveticish Bold"/>
                <a:ea typeface="Helveticish Bold"/>
                <a:cs typeface="Helveticish Bold"/>
                <a:sym typeface="Helveticish Bold"/>
              </a:rPr>
              <a:t>Data Encoding :</a:t>
            </a:r>
          </a:p>
        </p:txBody>
      </p:sp>
      <p:sp>
        <p:nvSpPr>
          <p:cNvPr name="TextBox 5" id="5"/>
          <p:cNvSpPr txBox="true"/>
          <p:nvPr/>
        </p:nvSpPr>
        <p:spPr>
          <a:xfrm rot="0">
            <a:off x="326353" y="1761640"/>
            <a:ext cx="18805770" cy="3052426"/>
          </a:xfrm>
          <a:prstGeom prst="rect">
            <a:avLst/>
          </a:prstGeom>
        </p:spPr>
        <p:txBody>
          <a:bodyPr anchor="t" rtlCol="false" tIns="0" lIns="0" bIns="0" rIns="0">
            <a:spAutoFit/>
          </a:bodyPr>
          <a:lstStyle/>
          <a:p>
            <a:pPr algn="l" marL="0" indent="0" lvl="0">
              <a:lnSpc>
                <a:spcPts val="4755"/>
              </a:lnSpc>
              <a:spcBef>
                <a:spcPct val="0"/>
              </a:spcBef>
            </a:pPr>
            <a:r>
              <a:rPr lang="en-US" b="true" sz="3962" spc="59" strike="noStrike" u="none">
                <a:solidFill>
                  <a:srgbClr val="000000"/>
                </a:solidFill>
                <a:latin typeface="Aleo Bold"/>
                <a:ea typeface="Aleo Bold"/>
                <a:cs typeface="Aleo Bold"/>
                <a:sym typeface="Aleo Bold"/>
              </a:rPr>
              <a:t>CONVERT CATEGORICAL FEATURES INTO</a:t>
            </a:r>
          </a:p>
          <a:p>
            <a:pPr algn="l" marL="0" indent="0" lvl="0">
              <a:lnSpc>
                <a:spcPts val="4755"/>
              </a:lnSpc>
              <a:spcBef>
                <a:spcPct val="0"/>
              </a:spcBef>
            </a:pPr>
            <a:r>
              <a:rPr lang="en-US" b="true" sz="3962" spc="59" strike="noStrike" u="none">
                <a:solidFill>
                  <a:srgbClr val="000000"/>
                </a:solidFill>
                <a:latin typeface="Aleo Bold"/>
                <a:ea typeface="Aleo Bold"/>
                <a:cs typeface="Aleo Bold"/>
                <a:sym typeface="Aleo Bold"/>
              </a:rPr>
              <a:t> NUMERICAL FORMAT USING TECHNIQUES LIKE</a:t>
            </a:r>
          </a:p>
          <a:p>
            <a:pPr algn="l" marL="0" indent="0" lvl="0">
              <a:lnSpc>
                <a:spcPts val="4755"/>
              </a:lnSpc>
              <a:spcBef>
                <a:spcPct val="0"/>
              </a:spcBef>
            </a:pPr>
            <a:r>
              <a:rPr lang="en-US" b="true" sz="3962" spc="59" strike="noStrike" u="none">
                <a:solidFill>
                  <a:srgbClr val="000000"/>
                </a:solidFill>
                <a:latin typeface="Aleo Bold"/>
                <a:ea typeface="Aleo Bold"/>
                <a:cs typeface="Aleo Bold"/>
                <a:sym typeface="Aleo Bold"/>
              </a:rPr>
              <a:t> ONE-HOT ENCODING, LABEL ENCODING, OR </a:t>
            </a:r>
          </a:p>
          <a:p>
            <a:pPr algn="l" marL="0" indent="0" lvl="0">
              <a:lnSpc>
                <a:spcPts val="4755"/>
              </a:lnSpc>
              <a:spcBef>
                <a:spcPct val="0"/>
              </a:spcBef>
            </a:pPr>
            <a:r>
              <a:rPr lang="en-US" b="true" sz="3962" spc="59" strike="noStrike" u="none">
                <a:solidFill>
                  <a:srgbClr val="000000"/>
                </a:solidFill>
                <a:latin typeface="Aleo Bold"/>
                <a:ea typeface="Aleo Bold"/>
                <a:cs typeface="Aleo Bold"/>
                <a:sym typeface="Aleo Bold"/>
              </a:rPr>
              <a:t> ORDINAL ENCODING, DEPENDING ON THE </a:t>
            </a:r>
          </a:p>
          <a:p>
            <a:pPr algn="l" marL="0" indent="0" lvl="0">
              <a:lnSpc>
                <a:spcPts val="4755"/>
              </a:lnSpc>
              <a:spcBef>
                <a:spcPct val="0"/>
              </a:spcBef>
            </a:pPr>
            <a:r>
              <a:rPr lang="en-US" b="true" sz="3962" spc="59" strike="noStrike" u="none">
                <a:solidFill>
                  <a:srgbClr val="000000"/>
                </a:solidFill>
                <a:latin typeface="Aleo Bold"/>
                <a:ea typeface="Aleo Bold"/>
                <a:cs typeface="Aleo Bold"/>
                <a:sym typeface="Aleo Bold"/>
              </a:rPr>
              <a:t> NATURE OF THE CATEGORICAL DATA.</a:t>
            </a:r>
          </a:p>
        </p:txBody>
      </p:sp>
      <p:sp>
        <p:nvSpPr>
          <p:cNvPr name="TextBox 6" id="6"/>
          <p:cNvSpPr txBox="true"/>
          <p:nvPr/>
        </p:nvSpPr>
        <p:spPr>
          <a:xfrm rot="0">
            <a:off x="339328" y="5390960"/>
            <a:ext cx="5345966" cy="640743"/>
          </a:xfrm>
          <a:prstGeom prst="rect">
            <a:avLst/>
          </a:prstGeom>
        </p:spPr>
        <p:txBody>
          <a:bodyPr anchor="t" rtlCol="false" tIns="0" lIns="0" bIns="0" rIns="0">
            <a:spAutoFit/>
          </a:bodyPr>
          <a:lstStyle/>
          <a:p>
            <a:pPr algn="l" marL="0" indent="0" lvl="0">
              <a:lnSpc>
                <a:spcPts val="4758"/>
              </a:lnSpc>
              <a:spcBef>
                <a:spcPct val="0"/>
              </a:spcBef>
            </a:pPr>
            <a:r>
              <a:rPr lang="en-US" b="true" sz="4531">
                <a:solidFill>
                  <a:srgbClr val="FFFFFF"/>
                </a:solidFill>
                <a:latin typeface="Helveticish Bold"/>
                <a:ea typeface="Helveticish Bold"/>
                <a:cs typeface="Helveticish Bold"/>
                <a:sym typeface="Helveticish Bold"/>
              </a:rPr>
              <a:t>Ordinal Encoding :</a:t>
            </a:r>
          </a:p>
        </p:txBody>
      </p:sp>
      <p:sp>
        <p:nvSpPr>
          <p:cNvPr name="TextBox 7" id="7"/>
          <p:cNvSpPr txBox="true"/>
          <p:nvPr/>
        </p:nvSpPr>
        <p:spPr>
          <a:xfrm rot="0">
            <a:off x="326353" y="6555578"/>
            <a:ext cx="7672621" cy="2409825"/>
          </a:xfrm>
          <a:prstGeom prst="rect">
            <a:avLst/>
          </a:prstGeom>
        </p:spPr>
        <p:txBody>
          <a:bodyPr anchor="t" rtlCol="false" tIns="0" lIns="0" bIns="0" rIns="0">
            <a:spAutoFit/>
          </a:bodyPr>
          <a:lstStyle/>
          <a:p>
            <a:pPr algn="l" marL="0" indent="0" lvl="0">
              <a:lnSpc>
                <a:spcPts val="4755"/>
              </a:lnSpc>
              <a:spcBef>
                <a:spcPct val="0"/>
              </a:spcBef>
            </a:pPr>
            <a:r>
              <a:rPr lang="en-US" b="true" sz="3962" spc="59" strike="noStrike" u="none">
                <a:solidFill>
                  <a:srgbClr val="000000"/>
                </a:solidFill>
                <a:latin typeface="Aleo Bold"/>
                <a:ea typeface="Aleo Bold"/>
                <a:cs typeface="Aleo Bold"/>
                <a:sym typeface="Aleo Bold"/>
              </a:rPr>
              <a:t>ASSIGNS ORDERED NUMERICAL VALUES TO CATEGORIES WITH A MEANINGFUL RANKING</a:t>
            </a:r>
          </a:p>
        </p:txBody>
      </p:sp>
      <p:sp>
        <p:nvSpPr>
          <p:cNvPr name="TextBox 8" id="8"/>
          <p:cNvSpPr txBox="true"/>
          <p:nvPr/>
        </p:nvSpPr>
        <p:spPr>
          <a:xfrm rot="0">
            <a:off x="9144000" y="5191125"/>
            <a:ext cx="3521247" cy="1279989"/>
          </a:xfrm>
          <a:prstGeom prst="rect">
            <a:avLst/>
          </a:prstGeom>
        </p:spPr>
        <p:txBody>
          <a:bodyPr anchor="t" rtlCol="false" tIns="0" lIns="0" bIns="0" rIns="0">
            <a:spAutoFit/>
          </a:bodyPr>
          <a:lstStyle/>
          <a:p>
            <a:pPr algn="l" marL="0" indent="0" lvl="0">
              <a:lnSpc>
                <a:spcPts val="4895"/>
              </a:lnSpc>
              <a:spcBef>
                <a:spcPct val="0"/>
              </a:spcBef>
            </a:pPr>
            <a:r>
              <a:rPr lang="en-US" b="true" sz="4662" strike="noStrike" u="none">
                <a:solidFill>
                  <a:srgbClr val="FFFFFF"/>
                </a:solidFill>
                <a:latin typeface="Helveticish Bold"/>
                <a:ea typeface="Helveticish Bold"/>
                <a:cs typeface="Helveticish Bold"/>
                <a:sym typeface="Helveticish Bold"/>
              </a:rPr>
              <a:t>Non ordinal Encoding :</a:t>
            </a:r>
          </a:p>
        </p:txBody>
      </p:sp>
      <p:sp>
        <p:nvSpPr>
          <p:cNvPr name="TextBox 9" id="9"/>
          <p:cNvSpPr txBox="true"/>
          <p:nvPr/>
        </p:nvSpPr>
        <p:spPr>
          <a:xfrm rot="0">
            <a:off x="9144000" y="6794964"/>
            <a:ext cx="7228718" cy="1809750"/>
          </a:xfrm>
          <a:prstGeom prst="rect">
            <a:avLst/>
          </a:prstGeom>
        </p:spPr>
        <p:txBody>
          <a:bodyPr anchor="t" rtlCol="false" tIns="0" lIns="0" bIns="0" rIns="0">
            <a:spAutoFit/>
          </a:bodyPr>
          <a:lstStyle/>
          <a:p>
            <a:pPr algn="l" marL="0" indent="0" lvl="0">
              <a:lnSpc>
                <a:spcPts val="4755"/>
              </a:lnSpc>
              <a:spcBef>
                <a:spcPct val="0"/>
              </a:spcBef>
            </a:pPr>
            <a:r>
              <a:rPr lang="en-US" b="true" sz="3962" spc="59" strike="noStrike" u="none">
                <a:solidFill>
                  <a:srgbClr val="000000"/>
                </a:solidFill>
                <a:latin typeface="Aleo Bold"/>
                <a:ea typeface="Aleo Bold"/>
                <a:cs typeface="Aleo Bold"/>
                <a:sym typeface="Aleo Bold"/>
              </a:rPr>
              <a:t>ASSIGNS A UNIQUE NUMERICAL VALUE TO EACH CATEGORY </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TextBox 3" id="3"/>
          <p:cNvSpPr txBox="true"/>
          <p:nvPr/>
        </p:nvSpPr>
        <p:spPr>
          <a:xfrm rot="0">
            <a:off x="326353" y="325279"/>
            <a:ext cx="10717883" cy="1233486"/>
          </a:xfrm>
          <a:prstGeom prst="rect">
            <a:avLst/>
          </a:prstGeom>
        </p:spPr>
        <p:txBody>
          <a:bodyPr anchor="t" rtlCol="false" tIns="0" lIns="0" bIns="0" rIns="0">
            <a:spAutoFit/>
          </a:bodyPr>
          <a:lstStyle/>
          <a:p>
            <a:pPr algn="l">
              <a:lnSpc>
                <a:spcPts val="9184"/>
              </a:lnSpc>
            </a:pPr>
            <a:r>
              <a:rPr lang="en-US" sz="8746" b="true">
                <a:solidFill>
                  <a:srgbClr val="FFFFFF"/>
                </a:solidFill>
                <a:latin typeface="Helveticish Bold"/>
                <a:ea typeface="Helveticish Bold"/>
                <a:cs typeface="Helveticish Bold"/>
                <a:sym typeface="Helveticish Bold"/>
              </a:rPr>
              <a:t>Data Scaling:</a:t>
            </a:r>
          </a:p>
        </p:txBody>
      </p:sp>
      <p:sp>
        <p:nvSpPr>
          <p:cNvPr name="TextBox 4" id="4"/>
          <p:cNvSpPr txBox="true"/>
          <p:nvPr/>
        </p:nvSpPr>
        <p:spPr>
          <a:xfrm rot="0">
            <a:off x="163177" y="1558765"/>
            <a:ext cx="17961647" cy="2040256"/>
          </a:xfrm>
          <a:prstGeom prst="rect">
            <a:avLst/>
          </a:prstGeom>
        </p:spPr>
        <p:txBody>
          <a:bodyPr anchor="t" rtlCol="false" tIns="0" lIns="0" bIns="0" rIns="0">
            <a:spAutoFit/>
          </a:bodyPr>
          <a:lstStyle/>
          <a:p>
            <a:pPr algn="l" marL="0" indent="0" lvl="0">
              <a:lnSpc>
                <a:spcPts val="3985"/>
              </a:lnSpc>
              <a:spcBef>
                <a:spcPct val="0"/>
              </a:spcBef>
            </a:pPr>
            <a:r>
              <a:rPr lang="en-US" b="true" sz="3321" spc="49">
                <a:solidFill>
                  <a:srgbClr val="000000"/>
                </a:solidFill>
                <a:latin typeface="Aleo Bold"/>
                <a:ea typeface="Aleo Bold"/>
                <a:cs typeface="Aleo Bold"/>
                <a:sym typeface="Aleo Bold"/>
              </a:rPr>
              <a:t> IS THE PROCESS OF TRANSFORMING FEATURES TO A SPECIFIC RANGE OR DISTRIBUTION TO ENSURE THAT ALL VARIABLES CONTRIBUTE EQUALLY TO THE MODEL. THIS IS ESSENTIAL FOR ALGORITHMS SENSITIVE TO FEATURE MAGNITUDE, LIKE GRADIENT DESCENT-BASED MODELS</a:t>
            </a:r>
          </a:p>
        </p:txBody>
      </p:sp>
      <p:sp>
        <p:nvSpPr>
          <p:cNvPr name="TextBox 5" id="5"/>
          <p:cNvSpPr txBox="true"/>
          <p:nvPr/>
        </p:nvSpPr>
        <p:spPr>
          <a:xfrm rot="0">
            <a:off x="0" y="5360657"/>
            <a:ext cx="5345966" cy="640743"/>
          </a:xfrm>
          <a:prstGeom prst="rect">
            <a:avLst/>
          </a:prstGeom>
        </p:spPr>
        <p:txBody>
          <a:bodyPr anchor="t" rtlCol="false" tIns="0" lIns="0" bIns="0" rIns="0">
            <a:spAutoFit/>
          </a:bodyPr>
          <a:lstStyle/>
          <a:p>
            <a:pPr algn="l" marL="0" indent="0" lvl="0">
              <a:lnSpc>
                <a:spcPts val="4758"/>
              </a:lnSpc>
              <a:spcBef>
                <a:spcPct val="0"/>
              </a:spcBef>
            </a:pPr>
            <a:r>
              <a:rPr lang="en-US" b="true" sz="4531">
                <a:solidFill>
                  <a:srgbClr val="FFFFFF"/>
                </a:solidFill>
                <a:latin typeface="Helveticish Bold"/>
                <a:ea typeface="Helveticish Bold"/>
                <a:cs typeface="Helveticish Bold"/>
                <a:sym typeface="Helveticish Bold"/>
              </a:rPr>
              <a:t>Min-Max Scaling:</a:t>
            </a:r>
          </a:p>
        </p:txBody>
      </p:sp>
      <p:sp>
        <p:nvSpPr>
          <p:cNvPr name="TextBox 6" id="6"/>
          <p:cNvSpPr txBox="true"/>
          <p:nvPr/>
        </p:nvSpPr>
        <p:spPr>
          <a:xfrm rot="0">
            <a:off x="0" y="6852207"/>
            <a:ext cx="5182790" cy="1809750"/>
          </a:xfrm>
          <a:prstGeom prst="rect">
            <a:avLst/>
          </a:prstGeom>
        </p:spPr>
        <p:txBody>
          <a:bodyPr anchor="t" rtlCol="false" tIns="0" lIns="0" bIns="0" rIns="0">
            <a:spAutoFit/>
          </a:bodyPr>
          <a:lstStyle/>
          <a:p>
            <a:pPr algn="l" marL="0" indent="0" lvl="0">
              <a:lnSpc>
                <a:spcPts val="4755"/>
              </a:lnSpc>
              <a:spcBef>
                <a:spcPct val="0"/>
              </a:spcBef>
            </a:pPr>
            <a:r>
              <a:rPr lang="en-US" b="true" sz="3962" spc="59">
                <a:solidFill>
                  <a:srgbClr val="000000"/>
                </a:solidFill>
                <a:latin typeface="Aleo Bold"/>
                <a:ea typeface="Aleo Bold"/>
                <a:cs typeface="Aleo Bold"/>
                <a:sym typeface="Aleo Bold"/>
              </a:rPr>
              <a:t>RESCALES DATA TO A FIXED RANGE, TYPICALLY [0, 1]</a:t>
            </a:r>
          </a:p>
        </p:txBody>
      </p:sp>
      <p:sp>
        <p:nvSpPr>
          <p:cNvPr name="TextBox 7" id="7"/>
          <p:cNvSpPr txBox="true"/>
          <p:nvPr/>
        </p:nvSpPr>
        <p:spPr>
          <a:xfrm rot="0">
            <a:off x="5967149" y="5340811"/>
            <a:ext cx="5469787" cy="660589"/>
          </a:xfrm>
          <a:prstGeom prst="rect">
            <a:avLst/>
          </a:prstGeom>
        </p:spPr>
        <p:txBody>
          <a:bodyPr anchor="t" rtlCol="false" tIns="0" lIns="0" bIns="0" rIns="0">
            <a:spAutoFit/>
          </a:bodyPr>
          <a:lstStyle/>
          <a:p>
            <a:pPr algn="l" marL="0" indent="0" lvl="0">
              <a:lnSpc>
                <a:spcPts val="4895"/>
              </a:lnSpc>
              <a:spcBef>
                <a:spcPct val="0"/>
              </a:spcBef>
            </a:pPr>
            <a:r>
              <a:rPr lang="en-US" b="true" sz="4662">
                <a:solidFill>
                  <a:srgbClr val="FFFFFF"/>
                </a:solidFill>
                <a:latin typeface="Helveticish Bold"/>
                <a:ea typeface="Helveticish Bold"/>
                <a:cs typeface="Helveticish Bold"/>
                <a:sym typeface="Helveticish Bold"/>
              </a:rPr>
              <a:t>Standardization :</a:t>
            </a:r>
          </a:p>
        </p:txBody>
      </p:sp>
      <p:sp>
        <p:nvSpPr>
          <p:cNvPr name="TextBox 8" id="8"/>
          <p:cNvSpPr txBox="true"/>
          <p:nvPr/>
        </p:nvSpPr>
        <p:spPr>
          <a:xfrm rot="0">
            <a:off x="5967149" y="6613503"/>
            <a:ext cx="6234733" cy="2048453"/>
          </a:xfrm>
          <a:prstGeom prst="rect">
            <a:avLst/>
          </a:prstGeom>
        </p:spPr>
        <p:txBody>
          <a:bodyPr anchor="t" rtlCol="false" tIns="0" lIns="0" bIns="0" rIns="0">
            <a:spAutoFit/>
          </a:bodyPr>
          <a:lstStyle/>
          <a:p>
            <a:pPr algn="l" marL="0" indent="0" lvl="0">
              <a:lnSpc>
                <a:spcPts val="4039"/>
              </a:lnSpc>
              <a:spcBef>
                <a:spcPct val="0"/>
              </a:spcBef>
            </a:pPr>
            <a:r>
              <a:rPr lang="en-US" b="true" sz="3366" spc="50">
                <a:solidFill>
                  <a:srgbClr val="000000"/>
                </a:solidFill>
                <a:latin typeface="Aleo Bold"/>
                <a:ea typeface="Aleo Bold"/>
                <a:cs typeface="Aleo Bold"/>
                <a:sym typeface="Aleo Bold"/>
              </a:rPr>
              <a:t>CENTERS DATA TO PRODUCEA DISTRIBUTION WITH MEAN 0 AND STANDARD DEVIATION 1.</a:t>
            </a:r>
          </a:p>
        </p:txBody>
      </p:sp>
      <p:sp>
        <p:nvSpPr>
          <p:cNvPr name="TextBox 9" id="9"/>
          <p:cNvSpPr txBox="true"/>
          <p:nvPr/>
        </p:nvSpPr>
        <p:spPr>
          <a:xfrm rot="0">
            <a:off x="12823583" y="5362624"/>
            <a:ext cx="4380071" cy="638776"/>
          </a:xfrm>
          <a:prstGeom prst="rect">
            <a:avLst/>
          </a:prstGeom>
        </p:spPr>
        <p:txBody>
          <a:bodyPr anchor="t" rtlCol="false" tIns="0" lIns="0" bIns="0" rIns="0">
            <a:spAutoFit/>
          </a:bodyPr>
          <a:lstStyle/>
          <a:p>
            <a:pPr algn="l" marL="0" indent="0" lvl="0">
              <a:lnSpc>
                <a:spcPts val="4758"/>
              </a:lnSpc>
              <a:spcBef>
                <a:spcPct val="0"/>
              </a:spcBef>
            </a:pPr>
            <a:r>
              <a:rPr lang="en-US" b="true" sz="4531" strike="noStrike" u="none">
                <a:solidFill>
                  <a:srgbClr val="FFFFFF"/>
                </a:solidFill>
                <a:latin typeface="Helveticish Bold"/>
                <a:ea typeface="Helveticish Bold"/>
                <a:cs typeface="Helveticish Bold"/>
                <a:sym typeface="Helveticish Bold"/>
              </a:rPr>
              <a:t>Robust Scaling:</a:t>
            </a:r>
          </a:p>
        </p:txBody>
      </p:sp>
      <p:sp>
        <p:nvSpPr>
          <p:cNvPr name="TextBox 10" id="10"/>
          <p:cNvSpPr txBox="true"/>
          <p:nvPr/>
        </p:nvSpPr>
        <p:spPr>
          <a:xfrm rot="0">
            <a:off x="12823583" y="6613503"/>
            <a:ext cx="5301240" cy="1884341"/>
          </a:xfrm>
          <a:prstGeom prst="rect">
            <a:avLst/>
          </a:prstGeom>
        </p:spPr>
        <p:txBody>
          <a:bodyPr anchor="t" rtlCol="false" tIns="0" lIns="0" bIns="0" rIns="0">
            <a:spAutoFit/>
          </a:bodyPr>
          <a:lstStyle/>
          <a:p>
            <a:pPr algn="l" marL="0" indent="0" lvl="0">
              <a:lnSpc>
                <a:spcPts val="3694"/>
              </a:lnSpc>
              <a:spcBef>
                <a:spcPct val="0"/>
              </a:spcBef>
            </a:pPr>
            <a:r>
              <a:rPr lang="en-US" b="true" sz="3078" spc="46" strike="noStrike" u="none">
                <a:solidFill>
                  <a:srgbClr val="000000"/>
                </a:solidFill>
                <a:latin typeface="Aleo Bold"/>
                <a:ea typeface="Aleo Bold"/>
                <a:cs typeface="Aleo Bold"/>
                <a:sym typeface="Aleo Bold"/>
              </a:rPr>
              <a:t> SCALES DATA BASED ON THE INTERQUARTILE RANGE (IQR), MAKING IT ROBUST TO OUTLIERS.</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4334152" y="3039157"/>
            <a:ext cx="7424790" cy="2463691"/>
          </a:xfrm>
          <a:custGeom>
            <a:avLst/>
            <a:gdLst/>
            <a:ahLst/>
            <a:cxnLst/>
            <a:rect r="r" b="b" t="t" l="l"/>
            <a:pathLst>
              <a:path h="2463691" w="7424790">
                <a:moveTo>
                  <a:pt x="0" y="0"/>
                </a:moveTo>
                <a:lnTo>
                  <a:pt x="7424789" y="0"/>
                </a:lnTo>
                <a:lnTo>
                  <a:pt x="7424789" y="2463691"/>
                </a:lnTo>
                <a:lnTo>
                  <a:pt x="0" y="2463691"/>
                </a:lnTo>
                <a:lnTo>
                  <a:pt x="0" y="0"/>
                </a:lnTo>
                <a:close/>
              </a:path>
            </a:pathLst>
          </a:custGeom>
          <a:blipFill>
            <a:blip r:embed="rId3"/>
            <a:stretch>
              <a:fillRect l="0" t="-25454" r="0" b="-94544"/>
            </a:stretch>
          </a:blipFill>
        </p:spPr>
      </p:sp>
      <p:sp>
        <p:nvSpPr>
          <p:cNvPr name="TextBox 4" id="4"/>
          <p:cNvSpPr txBox="true"/>
          <p:nvPr/>
        </p:nvSpPr>
        <p:spPr>
          <a:xfrm rot="0">
            <a:off x="326353" y="325279"/>
            <a:ext cx="10717883" cy="1233486"/>
          </a:xfrm>
          <a:prstGeom prst="rect">
            <a:avLst/>
          </a:prstGeom>
        </p:spPr>
        <p:txBody>
          <a:bodyPr anchor="t" rtlCol="false" tIns="0" lIns="0" bIns="0" rIns="0">
            <a:spAutoFit/>
          </a:bodyPr>
          <a:lstStyle/>
          <a:p>
            <a:pPr algn="l">
              <a:lnSpc>
                <a:spcPts val="9184"/>
              </a:lnSpc>
            </a:pPr>
            <a:r>
              <a:rPr lang="en-US" sz="8746" b="true">
                <a:solidFill>
                  <a:srgbClr val="FFFFFF"/>
                </a:solidFill>
                <a:latin typeface="Helveticish Bold"/>
                <a:ea typeface="Helveticish Bold"/>
                <a:cs typeface="Helveticish Bold"/>
                <a:sym typeface="Helveticish Bold"/>
              </a:rPr>
              <a:t>Train-test split</a:t>
            </a:r>
          </a:p>
        </p:txBody>
      </p:sp>
      <p:sp>
        <p:nvSpPr>
          <p:cNvPr name="TextBox 5" id="5"/>
          <p:cNvSpPr txBox="true"/>
          <p:nvPr/>
        </p:nvSpPr>
        <p:spPr>
          <a:xfrm rot="0">
            <a:off x="326353" y="1482756"/>
            <a:ext cx="20809555" cy="1356376"/>
          </a:xfrm>
          <a:prstGeom prst="rect">
            <a:avLst/>
          </a:prstGeom>
        </p:spPr>
        <p:txBody>
          <a:bodyPr anchor="t" rtlCol="false" tIns="0" lIns="0" bIns="0" rIns="0">
            <a:spAutoFit/>
          </a:bodyPr>
          <a:lstStyle/>
          <a:p>
            <a:pPr algn="l">
              <a:lnSpc>
                <a:spcPts val="5261"/>
              </a:lnSpc>
            </a:pPr>
            <a:r>
              <a:rPr lang="en-US" b="true" sz="4384" spc="65">
                <a:solidFill>
                  <a:srgbClr val="000000"/>
                </a:solidFill>
                <a:latin typeface="Aleo Bold"/>
                <a:ea typeface="Aleo Bold"/>
                <a:cs typeface="Aleo Bold"/>
                <a:sym typeface="Aleo Bold"/>
              </a:rPr>
              <a:t>THE PROCESS OF DIVIDING A DATASET INTO TWO SUBSETS </a:t>
            </a:r>
          </a:p>
          <a:p>
            <a:pPr algn="l" marL="0" indent="0" lvl="0">
              <a:lnSpc>
                <a:spcPts val="5261"/>
              </a:lnSpc>
              <a:spcBef>
                <a:spcPct val="0"/>
              </a:spcBef>
            </a:pPr>
            <a:r>
              <a:rPr lang="en-US" b="true" sz="4384" spc="65">
                <a:solidFill>
                  <a:srgbClr val="000000"/>
                </a:solidFill>
                <a:latin typeface="Aleo Bold"/>
                <a:ea typeface="Aleo Bold"/>
                <a:cs typeface="Aleo Bold"/>
                <a:sym typeface="Aleo Bold"/>
              </a:rPr>
              <a:t>SPLIT IS DONE IN AN 80-20 OR 70-30 RATIO</a:t>
            </a:r>
          </a:p>
        </p:txBody>
      </p:sp>
      <p:sp>
        <p:nvSpPr>
          <p:cNvPr name="TextBox 6" id="6"/>
          <p:cNvSpPr txBox="true"/>
          <p:nvPr/>
        </p:nvSpPr>
        <p:spPr>
          <a:xfrm rot="0">
            <a:off x="326353" y="6517295"/>
            <a:ext cx="5345966" cy="640743"/>
          </a:xfrm>
          <a:prstGeom prst="rect">
            <a:avLst/>
          </a:prstGeom>
        </p:spPr>
        <p:txBody>
          <a:bodyPr anchor="t" rtlCol="false" tIns="0" lIns="0" bIns="0" rIns="0">
            <a:spAutoFit/>
          </a:bodyPr>
          <a:lstStyle/>
          <a:p>
            <a:pPr algn="l" marL="0" indent="0" lvl="0">
              <a:lnSpc>
                <a:spcPts val="4758"/>
              </a:lnSpc>
              <a:spcBef>
                <a:spcPct val="0"/>
              </a:spcBef>
            </a:pPr>
            <a:r>
              <a:rPr lang="en-US" b="true" sz="4531">
                <a:solidFill>
                  <a:srgbClr val="FFFFFF"/>
                </a:solidFill>
                <a:latin typeface="Helveticish Bold"/>
                <a:ea typeface="Helveticish Bold"/>
                <a:cs typeface="Helveticish Bold"/>
                <a:sym typeface="Helveticish Bold"/>
              </a:rPr>
              <a:t>Training set :</a:t>
            </a:r>
          </a:p>
        </p:txBody>
      </p:sp>
      <p:sp>
        <p:nvSpPr>
          <p:cNvPr name="TextBox 7" id="7"/>
          <p:cNvSpPr txBox="true"/>
          <p:nvPr/>
        </p:nvSpPr>
        <p:spPr>
          <a:xfrm rot="0">
            <a:off x="326353" y="7448550"/>
            <a:ext cx="7179887" cy="1809750"/>
          </a:xfrm>
          <a:prstGeom prst="rect">
            <a:avLst/>
          </a:prstGeom>
        </p:spPr>
        <p:txBody>
          <a:bodyPr anchor="t" rtlCol="false" tIns="0" lIns="0" bIns="0" rIns="0">
            <a:spAutoFit/>
          </a:bodyPr>
          <a:lstStyle/>
          <a:p>
            <a:pPr algn="l" marL="0" indent="0" lvl="0">
              <a:lnSpc>
                <a:spcPts val="4755"/>
              </a:lnSpc>
              <a:spcBef>
                <a:spcPct val="0"/>
              </a:spcBef>
            </a:pPr>
            <a:r>
              <a:rPr lang="en-US" b="true" sz="3962" spc="59">
                <a:solidFill>
                  <a:srgbClr val="000000"/>
                </a:solidFill>
                <a:latin typeface="Aleo Bold"/>
                <a:ea typeface="Aleo Bold"/>
                <a:cs typeface="Aleo Bold"/>
                <a:sym typeface="Aleo Bold"/>
              </a:rPr>
              <a:t>IS USED TO TRAIN THE MACHINE LEARNING MODEL</a:t>
            </a:r>
          </a:p>
        </p:txBody>
      </p:sp>
      <p:sp>
        <p:nvSpPr>
          <p:cNvPr name="TextBox 8" id="8"/>
          <p:cNvSpPr txBox="true"/>
          <p:nvPr/>
        </p:nvSpPr>
        <p:spPr>
          <a:xfrm rot="0">
            <a:off x="10364974" y="6297171"/>
            <a:ext cx="3521247" cy="660589"/>
          </a:xfrm>
          <a:prstGeom prst="rect">
            <a:avLst/>
          </a:prstGeom>
        </p:spPr>
        <p:txBody>
          <a:bodyPr anchor="t" rtlCol="false" tIns="0" lIns="0" bIns="0" rIns="0">
            <a:spAutoFit/>
          </a:bodyPr>
          <a:lstStyle/>
          <a:p>
            <a:pPr algn="l" marL="0" indent="0" lvl="0">
              <a:lnSpc>
                <a:spcPts val="4895"/>
              </a:lnSpc>
              <a:spcBef>
                <a:spcPct val="0"/>
              </a:spcBef>
            </a:pPr>
            <a:r>
              <a:rPr lang="en-US" b="true" sz="4662">
                <a:solidFill>
                  <a:srgbClr val="FFFFFF"/>
                </a:solidFill>
                <a:latin typeface="Helveticish Bold"/>
                <a:ea typeface="Helveticish Bold"/>
                <a:cs typeface="Helveticish Bold"/>
                <a:sym typeface="Helveticish Bold"/>
              </a:rPr>
              <a:t> Test set :</a:t>
            </a:r>
          </a:p>
        </p:txBody>
      </p:sp>
      <p:sp>
        <p:nvSpPr>
          <p:cNvPr name="TextBox 9" id="9"/>
          <p:cNvSpPr txBox="true"/>
          <p:nvPr/>
        </p:nvSpPr>
        <p:spPr>
          <a:xfrm rot="0">
            <a:off x="10364974" y="7148513"/>
            <a:ext cx="6691190" cy="2409825"/>
          </a:xfrm>
          <a:prstGeom prst="rect">
            <a:avLst/>
          </a:prstGeom>
        </p:spPr>
        <p:txBody>
          <a:bodyPr anchor="t" rtlCol="false" tIns="0" lIns="0" bIns="0" rIns="0">
            <a:spAutoFit/>
          </a:bodyPr>
          <a:lstStyle/>
          <a:p>
            <a:pPr algn="l" marL="0" indent="0" lvl="0">
              <a:lnSpc>
                <a:spcPts val="4755"/>
              </a:lnSpc>
              <a:spcBef>
                <a:spcPct val="0"/>
              </a:spcBef>
            </a:pPr>
            <a:r>
              <a:rPr lang="en-US" b="true" sz="3962" spc="59">
                <a:solidFill>
                  <a:srgbClr val="000000"/>
                </a:solidFill>
                <a:latin typeface="Aleo Bold"/>
                <a:ea typeface="Aleo Bold"/>
                <a:cs typeface="Aleo Bold"/>
                <a:sym typeface="Aleo Bold"/>
              </a:rPr>
              <a:t>IS USED TO EVALUATE THE MODEL'S PERFORMANCE ON UNSEEN DATA</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5143500"/>
            <a:ext cx="4127849" cy="5143500"/>
            <a:chOff x="0" y="0"/>
            <a:chExt cx="1087170" cy="1354667"/>
          </a:xfrm>
        </p:grpSpPr>
        <p:sp>
          <p:nvSpPr>
            <p:cNvPr name="Freeform 3" id="3"/>
            <p:cNvSpPr/>
            <p:nvPr/>
          </p:nvSpPr>
          <p:spPr>
            <a:xfrm flipH="false" flipV="false" rot="0">
              <a:off x="0" y="0"/>
              <a:ext cx="1087170" cy="1354667"/>
            </a:xfrm>
            <a:custGeom>
              <a:avLst/>
              <a:gdLst/>
              <a:ahLst/>
              <a:cxnLst/>
              <a:rect r="r" b="b" t="t" l="l"/>
              <a:pathLst>
                <a:path h="1354667" w="1087170">
                  <a:moveTo>
                    <a:pt x="0" y="0"/>
                  </a:moveTo>
                  <a:lnTo>
                    <a:pt x="1087170" y="0"/>
                  </a:lnTo>
                  <a:lnTo>
                    <a:pt x="1087170" y="1354667"/>
                  </a:lnTo>
                  <a:lnTo>
                    <a:pt x="0" y="1354667"/>
                  </a:lnTo>
                  <a:close/>
                </a:path>
              </a:pathLst>
            </a:custGeom>
            <a:solidFill>
              <a:srgbClr val="1E7476"/>
            </a:solidFill>
          </p:spPr>
        </p:sp>
        <p:sp>
          <p:nvSpPr>
            <p:cNvPr name="TextBox 4" id="4"/>
            <p:cNvSpPr txBox="true"/>
            <p:nvPr/>
          </p:nvSpPr>
          <p:spPr>
            <a:xfrm>
              <a:off x="0" y="-38100"/>
              <a:ext cx="1087170" cy="1392767"/>
            </a:xfrm>
            <a:prstGeom prst="rect">
              <a:avLst/>
            </a:prstGeom>
          </p:spPr>
          <p:txBody>
            <a:bodyPr anchor="ctr" rtlCol="false" tIns="50800" lIns="50800" bIns="50800" rIns="50800"/>
            <a:lstStyle/>
            <a:p>
              <a:pPr algn="ctr">
                <a:lnSpc>
                  <a:spcPts val="3359"/>
                </a:lnSpc>
              </a:pPr>
            </a:p>
          </p:txBody>
        </p:sp>
      </p:grpSp>
      <p:grpSp>
        <p:nvGrpSpPr>
          <p:cNvPr name="Group 5" id="5"/>
          <p:cNvGrpSpPr/>
          <p:nvPr/>
        </p:nvGrpSpPr>
        <p:grpSpPr>
          <a:xfrm rot="0">
            <a:off x="2063925" y="3599252"/>
            <a:ext cx="4956347" cy="6148940"/>
            <a:chOff x="0" y="0"/>
            <a:chExt cx="6608463" cy="8198586"/>
          </a:xfrm>
        </p:grpSpPr>
        <p:pic>
          <p:nvPicPr>
            <p:cNvPr name="Picture 6" id="6"/>
            <p:cNvPicPr>
              <a:picLocks noChangeAspect="true"/>
            </p:cNvPicPr>
            <p:nvPr/>
          </p:nvPicPr>
          <p:blipFill>
            <a:blip r:embed="rId2"/>
            <a:srcRect l="34673" t="0" r="11623" b="0"/>
            <a:stretch>
              <a:fillRect/>
            </a:stretch>
          </p:blipFill>
          <p:spPr>
            <a:xfrm flipH="false" flipV="false">
              <a:off x="0" y="0"/>
              <a:ext cx="6608463" cy="8198586"/>
            </a:xfrm>
            <a:prstGeom prst="rect">
              <a:avLst/>
            </a:prstGeom>
          </p:spPr>
        </p:pic>
      </p:grpSp>
      <p:grpSp>
        <p:nvGrpSpPr>
          <p:cNvPr name="Group 7" id="7"/>
          <p:cNvGrpSpPr/>
          <p:nvPr/>
        </p:nvGrpSpPr>
        <p:grpSpPr>
          <a:xfrm rot="0">
            <a:off x="17198141" y="0"/>
            <a:ext cx="1089859" cy="10287000"/>
            <a:chOff x="0" y="0"/>
            <a:chExt cx="287041" cy="2709333"/>
          </a:xfrm>
        </p:grpSpPr>
        <p:sp>
          <p:nvSpPr>
            <p:cNvPr name="Freeform 8" id="8"/>
            <p:cNvSpPr/>
            <p:nvPr/>
          </p:nvSpPr>
          <p:spPr>
            <a:xfrm flipH="false" flipV="false" rot="0">
              <a:off x="0" y="0"/>
              <a:ext cx="287041" cy="2709333"/>
            </a:xfrm>
            <a:custGeom>
              <a:avLst/>
              <a:gdLst/>
              <a:ahLst/>
              <a:cxnLst/>
              <a:rect r="r" b="b" t="t" l="l"/>
              <a:pathLst>
                <a:path h="2709333" w="287041">
                  <a:moveTo>
                    <a:pt x="0" y="0"/>
                  </a:moveTo>
                  <a:lnTo>
                    <a:pt x="287041" y="0"/>
                  </a:lnTo>
                  <a:lnTo>
                    <a:pt x="287041" y="2709333"/>
                  </a:lnTo>
                  <a:lnTo>
                    <a:pt x="0" y="2709333"/>
                  </a:lnTo>
                  <a:close/>
                </a:path>
              </a:pathLst>
            </a:custGeom>
            <a:solidFill>
              <a:srgbClr val="D7E9EB"/>
            </a:solidFill>
          </p:spPr>
        </p:sp>
        <p:sp>
          <p:nvSpPr>
            <p:cNvPr name="TextBox 9" id="9"/>
            <p:cNvSpPr txBox="true"/>
            <p:nvPr/>
          </p:nvSpPr>
          <p:spPr>
            <a:xfrm>
              <a:off x="0" y="-38100"/>
              <a:ext cx="287041" cy="2747433"/>
            </a:xfrm>
            <a:prstGeom prst="rect">
              <a:avLst/>
            </a:prstGeom>
          </p:spPr>
          <p:txBody>
            <a:bodyPr anchor="ctr" rtlCol="false" tIns="50800" lIns="50800" bIns="50800" rIns="50800"/>
            <a:lstStyle/>
            <a:p>
              <a:pPr algn="ctr">
                <a:lnSpc>
                  <a:spcPts val="3359"/>
                </a:lnSpc>
              </a:pPr>
            </a:p>
          </p:txBody>
        </p:sp>
      </p:grpSp>
      <p:sp>
        <p:nvSpPr>
          <p:cNvPr name="Freeform 10" id="10"/>
          <p:cNvSpPr/>
          <p:nvPr/>
        </p:nvSpPr>
        <p:spPr>
          <a:xfrm flipH="false" flipV="false" rot="0">
            <a:off x="13849879" y="654517"/>
            <a:ext cx="2948212" cy="748366"/>
          </a:xfrm>
          <a:custGeom>
            <a:avLst/>
            <a:gdLst/>
            <a:ahLst/>
            <a:cxnLst/>
            <a:rect r="r" b="b" t="t" l="l"/>
            <a:pathLst>
              <a:path h="748366" w="2948212">
                <a:moveTo>
                  <a:pt x="0" y="0"/>
                </a:moveTo>
                <a:lnTo>
                  <a:pt x="2948212" y="0"/>
                </a:lnTo>
                <a:lnTo>
                  <a:pt x="2948212" y="748366"/>
                </a:lnTo>
                <a:lnTo>
                  <a:pt x="0" y="74836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1" id="11"/>
          <p:cNvSpPr txBox="true"/>
          <p:nvPr/>
        </p:nvSpPr>
        <p:spPr>
          <a:xfrm rot="0">
            <a:off x="473594" y="350053"/>
            <a:ext cx="7926607" cy="1087754"/>
          </a:xfrm>
          <a:prstGeom prst="rect">
            <a:avLst/>
          </a:prstGeom>
        </p:spPr>
        <p:txBody>
          <a:bodyPr anchor="t" rtlCol="false" tIns="0" lIns="0" bIns="0" rIns="0">
            <a:spAutoFit/>
          </a:bodyPr>
          <a:lstStyle/>
          <a:p>
            <a:pPr algn="l" marL="0" indent="0" lvl="0">
              <a:lnSpc>
                <a:spcPts val="8820"/>
              </a:lnSpc>
              <a:spcBef>
                <a:spcPct val="0"/>
              </a:spcBef>
            </a:pPr>
            <a:r>
              <a:rPr lang="en-US" sz="6300">
                <a:solidFill>
                  <a:srgbClr val="4B4545"/>
                </a:solidFill>
                <a:latin typeface="Corben"/>
                <a:ea typeface="Corben"/>
                <a:cs typeface="Corben"/>
                <a:sym typeface="Corben"/>
              </a:rPr>
              <a:t>Model Development </a:t>
            </a:r>
          </a:p>
        </p:txBody>
      </p:sp>
      <p:sp>
        <p:nvSpPr>
          <p:cNvPr name="TextBox 12" id="12"/>
          <p:cNvSpPr txBox="true"/>
          <p:nvPr/>
        </p:nvSpPr>
        <p:spPr>
          <a:xfrm rot="0">
            <a:off x="8179500" y="3254764"/>
            <a:ext cx="8618591" cy="555626"/>
          </a:xfrm>
          <a:prstGeom prst="rect">
            <a:avLst/>
          </a:prstGeom>
        </p:spPr>
        <p:txBody>
          <a:bodyPr anchor="t" rtlCol="false" tIns="0" lIns="0" bIns="0" rIns="0">
            <a:spAutoFit/>
          </a:bodyPr>
          <a:lstStyle/>
          <a:p>
            <a:pPr algn="l" marL="0" indent="0" lvl="0">
              <a:lnSpc>
                <a:spcPts val="4759"/>
              </a:lnSpc>
            </a:pPr>
            <a:r>
              <a:rPr lang="en-US" sz="2799">
                <a:solidFill>
                  <a:srgbClr val="4B4545"/>
                </a:solidFill>
                <a:latin typeface="Open Sans"/>
                <a:ea typeface="Open Sans"/>
                <a:cs typeface="Open Sans"/>
                <a:sym typeface="Open Sans"/>
              </a:rPr>
              <a:t>1- Linear Regression (LR)</a:t>
            </a:r>
          </a:p>
        </p:txBody>
      </p:sp>
      <p:sp>
        <p:nvSpPr>
          <p:cNvPr name="TextBox 13" id="13"/>
          <p:cNvSpPr txBox="true"/>
          <p:nvPr/>
        </p:nvSpPr>
        <p:spPr>
          <a:xfrm rot="0">
            <a:off x="8179500" y="2316142"/>
            <a:ext cx="8618591" cy="497840"/>
          </a:xfrm>
          <a:prstGeom prst="rect">
            <a:avLst/>
          </a:prstGeom>
        </p:spPr>
        <p:txBody>
          <a:bodyPr anchor="t" rtlCol="false" tIns="0" lIns="0" bIns="0" rIns="0">
            <a:spAutoFit/>
          </a:bodyPr>
          <a:lstStyle/>
          <a:p>
            <a:pPr algn="l" marL="0" indent="0" lvl="0">
              <a:lnSpc>
                <a:spcPts val="4059"/>
              </a:lnSpc>
              <a:spcBef>
                <a:spcPct val="0"/>
              </a:spcBef>
            </a:pPr>
            <a:r>
              <a:rPr lang="en-US" b="true" sz="2899">
                <a:solidFill>
                  <a:srgbClr val="4B4545"/>
                </a:solidFill>
                <a:latin typeface="Open Sans Bold"/>
                <a:ea typeface="Open Sans Bold"/>
                <a:cs typeface="Open Sans Bold"/>
                <a:sym typeface="Open Sans Bold"/>
              </a:rPr>
              <a:t>first : Models Are Used :-</a:t>
            </a:r>
          </a:p>
        </p:txBody>
      </p:sp>
      <p:sp>
        <p:nvSpPr>
          <p:cNvPr name="TextBox 14" id="14"/>
          <p:cNvSpPr txBox="true"/>
          <p:nvPr/>
        </p:nvSpPr>
        <p:spPr>
          <a:xfrm rot="0">
            <a:off x="8179500" y="5244220"/>
            <a:ext cx="8618591" cy="555626"/>
          </a:xfrm>
          <a:prstGeom prst="rect">
            <a:avLst/>
          </a:prstGeom>
        </p:spPr>
        <p:txBody>
          <a:bodyPr anchor="t" rtlCol="false" tIns="0" lIns="0" bIns="0" rIns="0">
            <a:spAutoFit/>
          </a:bodyPr>
          <a:lstStyle/>
          <a:p>
            <a:pPr algn="l" marL="0" indent="0" lvl="0">
              <a:lnSpc>
                <a:spcPts val="4759"/>
              </a:lnSpc>
            </a:pPr>
            <a:r>
              <a:rPr lang="en-US" sz="2799">
                <a:solidFill>
                  <a:srgbClr val="4B4545"/>
                </a:solidFill>
                <a:latin typeface="Open Sans"/>
                <a:ea typeface="Open Sans"/>
                <a:cs typeface="Open Sans"/>
                <a:sym typeface="Open Sans"/>
              </a:rPr>
              <a:t>3- Random Forest (RF)</a:t>
            </a:r>
          </a:p>
        </p:txBody>
      </p:sp>
      <p:sp>
        <p:nvSpPr>
          <p:cNvPr name="TextBox 15" id="15"/>
          <p:cNvSpPr txBox="true"/>
          <p:nvPr/>
        </p:nvSpPr>
        <p:spPr>
          <a:xfrm rot="0">
            <a:off x="8179500" y="4324739"/>
            <a:ext cx="8618591" cy="481330"/>
          </a:xfrm>
          <a:prstGeom prst="rect">
            <a:avLst/>
          </a:prstGeom>
        </p:spPr>
        <p:txBody>
          <a:bodyPr anchor="t" rtlCol="false" tIns="0" lIns="0" bIns="0" rIns="0">
            <a:spAutoFit/>
          </a:bodyPr>
          <a:lstStyle/>
          <a:p>
            <a:pPr algn="l" marL="0" indent="0" lvl="0">
              <a:lnSpc>
                <a:spcPts val="3919"/>
              </a:lnSpc>
              <a:spcBef>
                <a:spcPct val="0"/>
              </a:spcBef>
            </a:pPr>
            <a:r>
              <a:rPr lang="en-US" sz="2799">
                <a:solidFill>
                  <a:srgbClr val="4B4545"/>
                </a:solidFill>
                <a:latin typeface="Open Sans"/>
                <a:ea typeface="Open Sans"/>
                <a:cs typeface="Open Sans"/>
                <a:sym typeface="Open Sans"/>
              </a:rPr>
              <a:t>2- Decision Tree (DT)</a:t>
            </a:r>
          </a:p>
        </p:txBody>
      </p:sp>
      <p:sp>
        <p:nvSpPr>
          <p:cNvPr name="TextBox 16" id="16"/>
          <p:cNvSpPr txBox="true"/>
          <p:nvPr/>
        </p:nvSpPr>
        <p:spPr>
          <a:xfrm rot="0">
            <a:off x="8179500" y="7200993"/>
            <a:ext cx="8618591" cy="555626"/>
          </a:xfrm>
          <a:prstGeom prst="rect">
            <a:avLst/>
          </a:prstGeom>
        </p:spPr>
        <p:txBody>
          <a:bodyPr anchor="t" rtlCol="false" tIns="0" lIns="0" bIns="0" rIns="0">
            <a:spAutoFit/>
          </a:bodyPr>
          <a:lstStyle/>
          <a:p>
            <a:pPr algn="l" marL="0" indent="0" lvl="0">
              <a:lnSpc>
                <a:spcPts val="4759"/>
              </a:lnSpc>
            </a:pPr>
            <a:r>
              <a:rPr lang="en-US" sz="2799">
                <a:solidFill>
                  <a:srgbClr val="4B4545"/>
                </a:solidFill>
                <a:latin typeface="Open Sans"/>
                <a:ea typeface="Open Sans"/>
                <a:cs typeface="Open Sans"/>
                <a:sym typeface="Open Sans"/>
              </a:rPr>
              <a:t>5- Gradient Boosting (GB)</a:t>
            </a:r>
          </a:p>
        </p:txBody>
      </p:sp>
      <p:sp>
        <p:nvSpPr>
          <p:cNvPr name="TextBox 17" id="17"/>
          <p:cNvSpPr txBox="true"/>
          <p:nvPr/>
        </p:nvSpPr>
        <p:spPr>
          <a:xfrm rot="0">
            <a:off x="8179500" y="6252938"/>
            <a:ext cx="8618591" cy="481330"/>
          </a:xfrm>
          <a:prstGeom prst="rect">
            <a:avLst/>
          </a:prstGeom>
        </p:spPr>
        <p:txBody>
          <a:bodyPr anchor="t" rtlCol="false" tIns="0" lIns="0" bIns="0" rIns="0">
            <a:spAutoFit/>
          </a:bodyPr>
          <a:lstStyle/>
          <a:p>
            <a:pPr algn="l" marL="0" indent="0" lvl="0">
              <a:lnSpc>
                <a:spcPts val="3919"/>
              </a:lnSpc>
              <a:spcBef>
                <a:spcPct val="0"/>
              </a:spcBef>
            </a:pPr>
            <a:r>
              <a:rPr lang="en-US" sz="2799">
                <a:solidFill>
                  <a:srgbClr val="4B4545"/>
                </a:solidFill>
                <a:latin typeface="Open Sans"/>
                <a:ea typeface="Open Sans"/>
                <a:cs typeface="Open Sans"/>
                <a:sym typeface="Open Sans"/>
              </a:rPr>
              <a:t>4- Support Vector Machine (SVM)</a:t>
            </a:r>
          </a:p>
        </p:txBody>
      </p:sp>
      <p:sp>
        <p:nvSpPr>
          <p:cNvPr name="Freeform 18" id="18"/>
          <p:cNvSpPr/>
          <p:nvPr/>
        </p:nvSpPr>
        <p:spPr>
          <a:xfrm flipH="false" flipV="false" rot="5400000">
            <a:off x="-626329" y="7410011"/>
            <a:ext cx="2948212" cy="748366"/>
          </a:xfrm>
          <a:custGeom>
            <a:avLst/>
            <a:gdLst/>
            <a:ahLst/>
            <a:cxnLst/>
            <a:rect r="r" b="b" t="t" l="l"/>
            <a:pathLst>
              <a:path h="748366" w="2948212">
                <a:moveTo>
                  <a:pt x="0" y="0"/>
                </a:moveTo>
                <a:lnTo>
                  <a:pt x="2948212" y="0"/>
                </a:lnTo>
                <a:lnTo>
                  <a:pt x="2948212" y="748366"/>
                </a:lnTo>
                <a:lnTo>
                  <a:pt x="0" y="74836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AutoShape 19" id="19"/>
          <p:cNvSpPr/>
          <p:nvPr/>
        </p:nvSpPr>
        <p:spPr>
          <a:xfrm flipH="true">
            <a:off x="7720235" y="5188476"/>
            <a:ext cx="0" cy="4559715"/>
          </a:xfrm>
          <a:prstGeom prst="line">
            <a:avLst/>
          </a:prstGeom>
          <a:ln cap="rnd" w="114300">
            <a:solidFill>
              <a:srgbClr val="F25426"/>
            </a:solidFill>
            <a:prstDash val="solid"/>
            <a:headEnd type="none" len="sm" w="sm"/>
            <a:tailEnd type="none" len="sm" w="sm"/>
          </a:ln>
        </p:spPr>
      </p:sp>
      <p:sp>
        <p:nvSpPr>
          <p:cNvPr name="AutoShape 20" id="20"/>
          <p:cNvSpPr/>
          <p:nvPr/>
        </p:nvSpPr>
        <p:spPr>
          <a:xfrm>
            <a:off x="7720235" y="2593637"/>
            <a:ext cx="0" cy="1770240"/>
          </a:xfrm>
          <a:prstGeom prst="line">
            <a:avLst/>
          </a:prstGeom>
          <a:ln cap="rnd" w="114300">
            <a:solidFill>
              <a:srgbClr val="F25426"/>
            </a:solidFill>
            <a:prstDash val="solid"/>
            <a:headEnd type="none" len="sm" w="sm"/>
            <a:tailEnd type="none" len="sm" w="sm"/>
          </a:ln>
        </p:spPr>
      </p:sp>
      <p:sp>
        <p:nvSpPr>
          <p:cNvPr name="TextBox 21" id="21"/>
          <p:cNvSpPr txBox="true"/>
          <p:nvPr/>
        </p:nvSpPr>
        <p:spPr>
          <a:xfrm rot="0">
            <a:off x="8179500" y="8175719"/>
            <a:ext cx="8618591" cy="555626"/>
          </a:xfrm>
          <a:prstGeom prst="rect">
            <a:avLst/>
          </a:prstGeom>
        </p:spPr>
        <p:txBody>
          <a:bodyPr anchor="t" rtlCol="false" tIns="0" lIns="0" bIns="0" rIns="0">
            <a:spAutoFit/>
          </a:bodyPr>
          <a:lstStyle/>
          <a:p>
            <a:pPr algn="l" marL="0" indent="0" lvl="0">
              <a:lnSpc>
                <a:spcPts val="4759"/>
              </a:lnSpc>
            </a:pPr>
            <a:r>
              <a:rPr lang="en-US" sz="2799">
                <a:solidFill>
                  <a:srgbClr val="4B4545"/>
                </a:solidFill>
                <a:latin typeface="Open Sans"/>
                <a:ea typeface="Open Sans"/>
                <a:cs typeface="Open Sans"/>
                <a:sym typeface="Open Sans"/>
              </a:rPr>
              <a:t>6- Extreme Gradient Boosting (XGBoost)</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4173200" y="14960"/>
            <a:ext cx="3086100" cy="3771090"/>
            <a:chOff x="0" y="0"/>
            <a:chExt cx="812800" cy="993209"/>
          </a:xfrm>
        </p:grpSpPr>
        <p:sp>
          <p:nvSpPr>
            <p:cNvPr name="Freeform 3" id="3"/>
            <p:cNvSpPr/>
            <p:nvPr/>
          </p:nvSpPr>
          <p:spPr>
            <a:xfrm flipH="false" flipV="false" rot="0">
              <a:off x="0" y="0"/>
              <a:ext cx="812800" cy="993209"/>
            </a:xfrm>
            <a:custGeom>
              <a:avLst/>
              <a:gdLst/>
              <a:ahLst/>
              <a:cxnLst/>
              <a:rect r="r" b="b" t="t" l="l"/>
              <a:pathLst>
                <a:path h="993209" w="812800">
                  <a:moveTo>
                    <a:pt x="0" y="0"/>
                  </a:moveTo>
                  <a:lnTo>
                    <a:pt x="812800" y="0"/>
                  </a:lnTo>
                  <a:lnTo>
                    <a:pt x="812800" y="993209"/>
                  </a:lnTo>
                  <a:lnTo>
                    <a:pt x="0" y="993209"/>
                  </a:lnTo>
                  <a:close/>
                </a:path>
              </a:pathLst>
            </a:custGeom>
            <a:solidFill>
              <a:srgbClr val="D7E9EB"/>
            </a:solidFill>
          </p:spPr>
        </p:sp>
        <p:sp>
          <p:nvSpPr>
            <p:cNvPr name="TextBox 4" id="4"/>
            <p:cNvSpPr txBox="true"/>
            <p:nvPr/>
          </p:nvSpPr>
          <p:spPr>
            <a:xfrm>
              <a:off x="0" y="-38100"/>
              <a:ext cx="812800" cy="1031309"/>
            </a:xfrm>
            <a:prstGeom prst="rect">
              <a:avLst/>
            </a:prstGeom>
          </p:spPr>
          <p:txBody>
            <a:bodyPr anchor="ctr" rtlCol="false" tIns="50800" lIns="50800" bIns="50800" rIns="50800"/>
            <a:lstStyle/>
            <a:p>
              <a:pPr algn="ctr">
                <a:lnSpc>
                  <a:spcPts val="3359"/>
                </a:lnSpc>
              </a:pPr>
            </a:p>
          </p:txBody>
        </p:sp>
      </p:grpSp>
      <p:grpSp>
        <p:nvGrpSpPr>
          <p:cNvPr name="Group 5" id="5"/>
          <p:cNvGrpSpPr/>
          <p:nvPr/>
        </p:nvGrpSpPr>
        <p:grpSpPr>
          <a:xfrm rot="0">
            <a:off x="14173200" y="6491005"/>
            <a:ext cx="3086100" cy="3771090"/>
            <a:chOff x="0" y="0"/>
            <a:chExt cx="812800" cy="993209"/>
          </a:xfrm>
        </p:grpSpPr>
        <p:sp>
          <p:nvSpPr>
            <p:cNvPr name="Freeform 6" id="6"/>
            <p:cNvSpPr/>
            <p:nvPr/>
          </p:nvSpPr>
          <p:spPr>
            <a:xfrm flipH="false" flipV="false" rot="0">
              <a:off x="0" y="0"/>
              <a:ext cx="812800" cy="993209"/>
            </a:xfrm>
            <a:custGeom>
              <a:avLst/>
              <a:gdLst/>
              <a:ahLst/>
              <a:cxnLst/>
              <a:rect r="r" b="b" t="t" l="l"/>
              <a:pathLst>
                <a:path h="993209" w="812800">
                  <a:moveTo>
                    <a:pt x="0" y="0"/>
                  </a:moveTo>
                  <a:lnTo>
                    <a:pt x="812800" y="0"/>
                  </a:lnTo>
                  <a:lnTo>
                    <a:pt x="812800" y="993209"/>
                  </a:lnTo>
                  <a:lnTo>
                    <a:pt x="0" y="993209"/>
                  </a:lnTo>
                  <a:close/>
                </a:path>
              </a:pathLst>
            </a:custGeom>
            <a:solidFill>
              <a:srgbClr val="0C4E50"/>
            </a:solidFill>
          </p:spPr>
        </p:sp>
        <p:sp>
          <p:nvSpPr>
            <p:cNvPr name="TextBox 7" id="7"/>
            <p:cNvSpPr txBox="true"/>
            <p:nvPr/>
          </p:nvSpPr>
          <p:spPr>
            <a:xfrm>
              <a:off x="0" y="-38100"/>
              <a:ext cx="812800" cy="1031309"/>
            </a:xfrm>
            <a:prstGeom prst="rect">
              <a:avLst/>
            </a:prstGeom>
          </p:spPr>
          <p:txBody>
            <a:bodyPr anchor="ctr" rtlCol="false" tIns="50800" lIns="50800" bIns="50800" rIns="50800"/>
            <a:lstStyle/>
            <a:p>
              <a:pPr algn="ctr">
                <a:lnSpc>
                  <a:spcPts val="3359"/>
                </a:lnSpc>
              </a:pPr>
            </a:p>
          </p:txBody>
        </p:sp>
      </p:grpSp>
      <p:grpSp>
        <p:nvGrpSpPr>
          <p:cNvPr name="Group 8" id="8"/>
          <p:cNvGrpSpPr/>
          <p:nvPr/>
        </p:nvGrpSpPr>
        <p:grpSpPr>
          <a:xfrm rot="0">
            <a:off x="17259300" y="14960"/>
            <a:ext cx="1028700" cy="10272040"/>
            <a:chOff x="0" y="0"/>
            <a:chExt cx="270933" cy="2705393"/>
          </a:xfrm>
        </p:grpSpPr>
        <p:sp>
          <p:nvSpPr>
            <p:cNvPr name="Freeform 9" id="9"/>
            <p:cNvSpPr/>
            <p:nvPr/>
          </p:nvSpPr>
          <p:spPr>
            <a:xfrm flipH="false" flipV="false" rot="0">
              <a:off x="0" y="0"/>
              <a:ext cx="270933" cy="2705393"/>
            </a:xfrm>
            <a:custGeom>
              <a:avLst/>
              <a:gdLst/>
              <a:ahLst/>
              <a:cxnLst/>
              <a:rect r="r" b="b" t="t" l="l"/>
              <a:pathLst>
                <a:path h="2705393" w="270933">
                  <a:moveTo>
                    <a:pt x="0" y="0"/>
                  </a:moveTo>
                  <a:lnTo>
                    <a:pt x="270933" y="0"/>
                  </a:lnTo>
                  <a:lnTo>
                    <a:pt x="270933" y="2705393"/>
                  </a:lnTo>
                  <a:lnTo>
                    <a:pt x="0" y="2705393"/>
                  </a:lnTo>
                  <a:close/>
                </a:path>
              </a:pathLst>
            </a:custGeom>
            <a:solidFill>
              <a:srgbClr val="41A3A6"/>
            </a:solidFill>
          </p:spPr>
        </p:sp>
        <p:sp>
          <p:nvSpPr>
            <p:cNvPr name="TextBox 10" id="10"/>
            <p:cNvSpPr txBox="true"/>
            <p:nvPr/>
          </p:nvSpPr>
          <p:spPr>
            <a:xfrm>
              <a:off x="0" y="-38100"/>
              <a:ext cx="270933" cy="2743493"/>
            </a:xfrm>
            <a:prstGeom prst="rect">
              <a:avLst/>
            </a:prstGeom>
          </p:spPr>
          <p:txBody>
            <a:bodyPr anchor="ctr" rtlCol="false" tIns="50800" lIns="50800" bIns="50800" rIns="50800"/>
            <a:lstStyle/>
            <a:p>
              <a:pPr algn="ctr">
                <a:lnSpc>
                  <a:spcPts val="3359"/>
                </a:lnSpc>
              </a:pPr>
            </a:p>
          </p:txBody>
        </p:sp>
      </p:grpSp>
      <p:sp>
        <p:nvSpPr>
          <p:cNvPr name="Freeform 11" id="11"/>
          <p:cNvSpPr/>
          <p:nvPr/>
        </p:nvSpPr>
        <p:spPr>
          <a:xfrm flipH="true" flipV="true" rot="5400000">
            <a:off x="12831081" y="7986906"/>
            <a:ext cx="3694222" cy="937730"/>
          </a:xfrm>
          <a:custGeom>
            <a:avLst/>
            <a:gdLst/>
            <a:ahLst/>
            <a:cxnLst/>
            <a:rect r="r" b="b" t="t" l="l"/>
            <a:pathLst>
              <a:path h="937730" w="3694222">
                <a:moveTo>
                  <a:pt x="3694222" y="937730"/>
                </a:moveTo>
                <a:lnTo>
                  <a:pt x="0" y="937730"/>
                </a:lnTo>
                <a:lnTo>
                  <a:pt x="0" y="0"/>
                </a:lnTo>
                <a:lnTo>
                  <a:pt x="3694222" y="0"/>
                </a:lnTo>
                <a:lnTo>
                  <a:pt x="3694222" y="93773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2" id="12"/>
          <p:cNvGrpSpPr/>
          <p:nvPr/>
        </p:nvGrpSpPr>
        <p:grpSpPr>
          <a:xfrm rot="0">
            <a:off x="0" y="-9945"/>
            <a:ext cx="1028700" cy="10272040"/>
            <a:chOff x="0" y="0"/>
            <a:chExt cx="270933" cy="2705393"/>
          </a:xfrm>
        </p:grpSpPr>
        <p:sp>
          <p:nvSpPr>
            <p:cNvPr name="Freeform 13" id="13"/>
            <p:cNvSpPr/>
            <p:nvPr/>
          </p:nvSpPr>
          <p:spPr>
            <a:xfrm flipH="false" flipV="false" rot="0">
              <a:off x="0" y="0"/>
              <a:ext cx="270933" cy="2705393"/>
            </a:xfrm>
            <a:custGeom>
              <a:avLst/>
              <a:gdLst/>
              <a:ahLst/>
              <a:cxnLst/>
              <a:rect r="r" b="b" t="t" l="l"/>
              <a:pathLst>
                <a:path h="2705393" w="270933">
                  <a:moveTo>
                    <a:pt x="0" y="0"/>
                  </a:moveTo>
                  <a:lnTo>
                    <a:pt x="270933" y="0"/>
                  </a:lnTo>
                  <a:lnTo>
                    <a:pt x="270933" y="2705393"/>
                  </a:lnTo>
                  <a:lnTo>
                    <a:pt x="0" y="2705393"/>
                  </a:lnTo>
                  <a:close/>
                </a:path>
              </a:pathLst>
            </a:custGeom>
            <a:solidFill>
              <a:srgbClr val="41A3A6"/>
            </a:solidFill>
          </p:spPr>
        </p:sp>
        <p:sp>
          <p:nvSpPr>
            <p:cNvPr name="TextBox 14" id="14"/>
            <p:cNvSpPr txBox="true"/>
            <p:nvPr/>
          </p:nvSpPr>
          <p:spPr>
            <a:xfrm>
              <a:off x="0" y="-38100"/>
              <a:ext cx="270933" cy="2743493"/>
            </a:xfrm>
            <a:prstGeom prst="rect">
              <a:avLst/>
            </a:prstGeom>
          </p:spPr>
          <p:txBody>
            <a:bodyPr anchor="ctr" rtlCol="false" tIns="50800" lIns="50800" bIns="50800" rIns="50800"/>
            <a:lstStyle/>
            <a:p>
              <a:pPr algn="ctr">
                <a:lnSpc>
                  <a:spcPts val="3359"/>
                </a:lnSpc>
              </a:pPr>
            </a:p>
          </p:txBody>
        </p:sp>
      </p:grpSp>
      <p:sp>
        <p:nvSpPr>
          <p:cNvPr name="Freeform 15" id="15"/>
          <p:cNvSpPr/>
          <p:nvPr/>
        </p:nvSpPr>
        <p:spPr>
          <a:xfrm flipH="false" flipV="false" rot="0">
            <a:off x="6842884" y="4725065"/>
            <a:ext cx="5254201" cy="4633250"/>
          </a:xfrm>
          <a:custGeom>
            <a:avLst/>
            <a:gdLst/>
            <a:ahLst/>
            <a:cxnLst/>
            <a:rect r="r" b="b" t="t" l="l"/>
            <a:pathLst>
              <a:path h="4633250" w="5254201">
                <a:moveTo>
                  <a:pt x="0" y="0"/>
                </a:moveTo>
                <a:lnTo>
                  <a:pt x="5254201" y="0"/>
                </a:lnTo>
                <a:lnTo>
                  <a:pt x="5254201" y="4633250"/>
                </a:lnTo>
                <a:lnTo>
                  <a:pt x="0" y="463325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6" id="16"/>
          <p:cNvSpPr txBox="true"/>
          <p:nvPr/>
        </p:nvSpPr>
        <p:spPr>
          <a:xfrm rot="0">
            <a:off x="1568275" y="331190"/>
            <a:ext cx="8670406" cy="1226820"/>
          </a:xfrm>
          <a:prstGeom prst="rect">
            <a:avLst/>
          </a:prstGeom>
        </p:spPr>
        <p:txBody>
          <a:bodyPr anchor="t" rtlCol="false" tIns="0" lIns="0" bIns="0" rIns="0">
            <a:spAutoFit/>
          </a:bodyPr>
          <a:lstStyle/>
          <a:p>
            <a:pPr algn="l" marL="0" indent="0" lvl="0">
              <a:lnSpc>
                <a:spcPts val="10080"/>
              </a:lnSpc>
              <a:spcBef>
                <a:spcPct val="0"/>
              </a:spcBef>
            </a:pPr>
            <a:r>
              <a:rPr lang="en-US" sz="7200">
                <a:solidFill>
                  <a:srgbClr val="4B4545"/>
                </a:solidFill>
                <a:latin typeface="Corben"/>
                <a:ea typeface="Corben"/>
                <a:cs typeface="Corben"/>
                <a:sym typeface="Corben"/>
              </a:rPr>
              <a:t>1- Linear Regression</a:t>
            </a:r>
          </a:p>
        </p:txBody>
      </p:sp>
      <p:sp>
        <p:nvSpPr>
          <p:cNvPr name="TextBox 17" id="17"/>
          <p:cNvSpPr txBox="true"/>
          <p:nvPr/>
        </p:nvSpPr>
        <p:spPr>
          <a:xfrm rot="0">
            <a:off x="1848013" y="2117188"/>
            <a:ext cx="9989742" cy="1073150"/>
          </a:xfrm>
          <a:prstGeom prst="rect">
            <a:avLst/>
          </a:prstGeom>
        </p:spPr>
        <p:txBody>
          <a:bodyPr anchor="t" rtlCol="false" tIns="0" lIns="0" bIns="0" rIns="0">
            <a:spAutoFit/>
          </a:bodyPr>
          <a:lstStyle/>
          <a:p>
            <a:pPr algn="l" marL="0" indent="0" lvl="0">
              <a:lnSpc>
                <a:spcPts val="4419"/>
              </a:lnSpc>
            </a:pPr>
            <a:r>
              <a:rPr lang="en-US" sz="2599">
                <a:solidFill>
                  <a:srgbClr val="4B4545"/>
                </a:solidFill>
                <a:latin typeface="Open Sans"/>
                <a:ea typeface="Open Sans"/>
                <a:cs typeface="Open Sans"/>
                <a:sym typeface="Open Sans"/>
              </a:rPr>
              <a:t>Linear Regression is a simple model that assumes a linear relationship between the input features  and the target variable </a:t>
            </a:r>
          </a:p>
        </p:txBody>
      </p:sp>
      <p:sp>
        <p:nvSpPr>
          <p:cNvPr name="Freeform 18" id="18"/>
          <p:cNvSpPr/>
          <p:nvPr/>
        </p:nvSpPr>
        <p:spPr>
          <a:xfrm flipH="false" flipV="false" rot="0">
            <a:off x="1252584" y="4656096"/>
            <a:ext cx="5332414" cy="4702219"/>
          </a:xfrm>
          <a:custGeom>
            <a:avLst/>
            <a:gdLst/>
            <a:ahLst/>
            <a:cxnLst/>
            <a:rect r="r" b="b" t="t" l="l"/>
            <a:pathLst>
              <a:path h="4702219" w="5332414">
                <a:moveTo>
                  <a:pt x="0" y="0"/>
                </a:moveTo>
                <a:lnTo>
                  <a:pt x="5332413" y="0"/>
                </a:lnTo>
                <a:lnTo>
                  <a:pt x="5332413" y="4702219"/>
                </a:lnTo>
                <a:lnTo>
                  <a:pt x="0" y="470221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9" id="19"/>
          <p:cNvSpPr txBox="true"/>
          <p:nvPr/>
        </p:nvSpPr>
        <p:spPr>
          <a:xfrm rot="0">
            <a:off x="2026518" y="3806666"/>
            <a:ext cx="1088678" cy="662941"/>
          </a:xfrm>
          <a:prstGeom prst="rect">
            <a:avLst/>
          </a:prstGeom>
        </p:spPr>
        <p:txBody>
          <a:bodyPr anchor="t" rtlCol="false" tIns="0" lIns="0" bIns="0" rIns="0">
            <a:spAutoFit/>
          </a:bodyPr>
          <a:lstStyle/>
          <a:p>
            <a:pPr algn="ctr">
              <a:lnSpc>
                <a:spcPts val="5459"/>
              </a:lnSpc>
              <a:spcBef>
                <a:spcPct val="0"/>
              </a:spcBef>
            </a:pPr>
            <a:r>
              <a:rPr lang="en-US" b="true" sz="3899">
                <a:solidFill>
                  <a:srgbClr val="4B4545"/>
                </a:solidFill>
                <a:latin typeface="Open Sans Bold"/>
                <a:ea typeface="Open Sans Bold"/>
                <a:cs typeface="Open Sans Bold"/>
                <a:sym typeface="Open Sans Bold"/>
              </a:rPr>
              <a:t>Pros</a:t>
            </a:r>
          </a:p>
        </p:txBody>
      </p:sp>
      <p:sp>
        <p:nvSpPr>
          <p:cNvPr name="TextBox 20" id="20"/>
          <p:cNvSpPr txBox="true"/>
          <p:nvPr/>
        </p:nvSpPr>
        <p:spPr>
          <a:xfrm rot="0">
            <a:off x="8011120" y="3806666"/>
            <a:ext cx="1132880" cy="662941"/>
          </a:xfrm>
          <a:prstGeom prst="rect">
            <a:avLst/>
          </a:prstGeom>
        </p:spPr>
        <p:txBody>
          <a:bodyPr anchor="t" rtlCol="false" tIns="0" lIns="0" bIns="0" rIns="0">
            <a:spAutoFit/>
          </a:bodyPr>
          <a:lstStyle/>
          <a:p>
            <a:pPr algn="ctr">
              <a:lnSpc>
                <a:spcPts val="5459"/>
              </a:lnSpc>
              <a:spcBef>
                <a:spcPct val="0"/>
              </a:spcBef>
            </a:pPr>
            <a:r>
              <a:rPr lang="en-US" b="true" sz="3899">
                <a:solidFill>
                  <a:srgbClr val="4B4545"/>
                </a:solidFill>
                <a:latin typeface="Open Sans Bold"/>
                <a:ea typeface="Open Sans Bold"/>
                <a:cs typeface="Open Sans Bold"/>
                <a:sym typeface="Open Sans Bold"/>
              </a:rPr>
              <a:t>cons</a:t>
            </a:r>
          </a:p>
        </p:txBody>
      </p:sp>
      <p:sp>
        <p:nvSpPr>
          <p:cNvPr name="TextBox 21" id="21"/>
          <p:cNvSpPr txBox="true"/>
          <p:nvPr/>
        </p:nvSpPr>
        <p:spPr>
          <a:xfrm rot="0">
            <a:off x="2069458" y="6542385"/>
            <a:ext cx="3834020" cy="464820"/>
          </a:xfrm>
          <a:prstGeom prst="rect">
            <a:avLst/>
          </a:prstGeom>
        </p:spPr>
        <p:txBody>
          <a:bodyPr anchor="t" rtlCol="false" tIns="0" lIns="0" bIns="0" rIns="0">
            <a:spAutoFit/>
          </a:bodyPr>
          <a:lstStyle/>
          <a:p>
            <a:pPr algn="ctr">
              <a:lnSpc>
                <a:spcPts val="3779"/>
              </a:lnSpc>
              <a:spcBef>
                <a:spcPct val="0"/>
              </a:spcBef>
            </a:pPr>
            <a:r>
              <a:rPr lang="en-US" b="true" sz="2699">
                <a:solidFill>
                  <a:srgbClr val="4B4545"/>
                </a:solidFill>
                <a:latin typeface="Open Sans Bold"/>
                <a:ea typeface="Open Sans Bold"/>
                <a:cs typeface="Open Sans Bold"/>
                <a:sym typeface="Open Sans Bold"/>
              </a:rPr>
              <a:t>Efficient</a:t>
            </a:r>
          </a:p>
        </p:txBody>
      </p:sp>
      <p:sp>
        <p:nvSpPr>
          <p:cNvPr name="TextBox 22" id="22"/>
          <p:cNvSpPr txBox="true"/>
          <p:nvPr/>
        </p:nvSpPr>
        <p:spPr>
          <a:xfrm rot="0">
            <a:off x="2069458" y="5052704"/>
            <a:ext cx="3834020" cy="464820"/>
          </a:xfrm>
          <a:prstGeom prst="rect">
            <a:avLst/>
          </a:prstGeom>
        </p:spPr>
        <p:txBody>
          <a:bodyPr anchor="t" rtlCol="false" tIns="0" lIns="0" bIns="0" rIns="0">
            <a:spAutoFit/>
          </a:bodyPr>
          <a:lstStyle/>
          <a:p>
            <a:pPr algn="ctr">
              <a:lnSpc>
                <a:spcPts val="3779"/>
              </a:lnSpc>
              <a:spcBef>
                <a:spcPct val="0"/>
              </a:spcBef>
            </a:pPr>
            <a:r>
              <a:rPr lang="en-US" b="true" sz="2699">
                <a:solidFill>
                  <a:srgbClr val="4B4545"/>
                </a:solidFill>
                <a:latin typeface="Open Sans Bold"/>
                <a:ea typeface="Open Sans Bold"/>
                <a:cs typeface="Open Sans Bold"/>
                <a:sym typeface="Open Sans Bold"/>
              </a:rPr>
              <a:t>Simpilicity</a:t>
            </a:r>
          </a:p>
        </p:txBody>
      </p:sp>
      <p:sp>
        <p:nvSpPr>
          <p:cNvPr name="TextBox 23" id="23"/>
          <p:cNvSpPr txBox="true"/>
          <p:nvPr/>
        </p:nvSpPr>
        <p:spPr>
          <a:xfrm rot="0">
            <a:off x="2570857" y="8105979"/>
            <a:ext cx="3469150" cy="1575176"/>
          </a:xfrm>
          <a:prstGeom prst="rect">
            <a:avLst/>
          </a:prstGeom>
        </p:spPr>
        <p:txBody>
          <a:bodyPr anchor="t" rtlCol="false" tIns="0" lIns="0" bIns="0" rIns="0">
            <a:spAutoFit/>
          </a:bodyPr>
          <a:lstStyle/>
          <a:p>
            <a:pPr algn="ctr">
              <a:lnSpc>
                <a:spcPts val="3689"/>
              </a:lnSpc>
            </a:pPr>
            <a:r>
              <a:rPr lang="en-US" sz="2635" b="true">
                <a:solidFill>
                  <a:srgbClr val="4B4545"/>
                </a:solidFill>
                <a:latin typeface="Open Sans Bold"/>
                <a:ea typeface="Open Sans Bold"/>
                <a:cs typeface="Open Sans Bold"/>
                <a:sym typeface="Open Sans Bold"/>
              </a:rPr>
              <a:t>less prone to overfitting</a:t>
            </a:r>
          </a:p>
          <a:p>
            <a:pPr algn="ctr">
              <a:lnSpc>
                <a:spcPts val="5369"/>
              </a:lnSpc>
              <a:spcBef>
                <a:spcPct val="0"/>
              </a:spcBef>
            </a:pPr>
          </a:p>
        </p:txBody>
      </p:sp>
      <p:sp>
        <p:nvSpPr>
          <p:cNvPr name="TextBox 24" id="24"/>
          <p:cNvSpPr txBox="true"/>
          <p:nvPr/>
        </p:nvSpPr>
        <p:spPr>
          <a:xfrm rot="0">
            <a:off x="8971719" y="5093830"/>
            <a:ext cx="1537395" cy="464820"/>
          </a:xfrm>
          <a:prstGeom prst="rect">
            <a:avLst/>
          </a:prstGeom>
        </p:spPr>
        <p:txBody>
          <a:bodyPr anchor="t" rtlCol="false" tIns="0" lIns="0" bIns="0" rIns="0">
            <a:spAutoFit/>
          </a:bodyPr>
          <a:lstStyle/>
          <a:p>
            <a:pPr algn="ctr">
              <a:lnSpc>
                <a:spcPts val="3779"/>
              </a:lnSpc>
              <a:spcBef>
                <a:spcPct val="0"/>
              </a:spcBef>
            </a:pPr>
            <a:r>
              <a:rPr lang="en-US" b="true" sz="2699">
                <a:solidFill>
                  <a:srgbClr val="4B4545"/>
                </a:solidFill>
                <a:latin typeface="Open Sans Bold"/>
                <a:ea typeface="Open Sans Bold"/>
                <a:cs typeface="Open Sans Bold"/>
                <a:sym typeface="Open Sans Bold"/>
              </a:rPr>
              <a:t>Linearity</a:t>
            </a:r>
          </a:p>
        </p:txBody>
      </p:sp>
      <p:sp>
        <p:nvSpPr>
          <p:cNvPr name="TextBox 25" id="25"/>
          <p:cNvSpPr txBox="true"/>
          <p:nvPr/>
        </p:nvSpPr>
        <p:spPr>
          <a:xfrm rot="0">
            <a:off x="8011120" y="6551510"/>
            <a:ext cx="3458592" cy="923210"/>
          </a:xfrm>
          <a:prstGeom prst="rect">
            <a:avLst/>
          </a:prstGeom>
        </p:spPr>
        <p:txBody>
          <a:bodyPr anchor="t" rtlCol="false" tIns="0" lIns="0" bIns="0" rIns="0">
            <a:spAutoFit/>
          </a:bodyPr>
          <a:lstStyle/>
          <a:p>
            <a:pPr algn="ctr">
              <a:lnSpc>
                <a:spcPts val="3714"/>
              </a:lnSpc>
              <a:spcBef>
                <a:spcPct val="0"/>
              </a:spcBef>
            </a:pPr>
            <a:r>
              <a:rPr lang="en-US" b="true" sz="2653">
                <a:solidFill>
                  <a:srgbClr val="4B4545"/>
                </a:solidFill>
                <a:latin typeface="Open Sans Bold"/>
                <a:ea typeface="Open Sans Bold"/>
                <a:cs typeface="Open Sans Bold"/>
                <a:sym typeface="Open Sans Bold"/>
              </a:rPr>
              <a:t>Sensetive to Outliers</a:t>
            </a:r>
          </a:p>
        </p:txBody>
      </p:sp>
      <p:sp>
        <p:nvSpPr>
          <p:cNvPr name="TextBox 26" id="26"/>
          <p:cNvSpPr txBox="true"/>
          <p:nvPr/>
        </p:nvSpPr>
        <p:spPr>
          <a:xfrm rot="0">
            <a:off x="8423050" y="8096454"/>
            <a:ext cx="3385072" cy="888424"/>
          </a:xfrm>
          <a:prstGeom prst="rect">
            <a:avLst/>
          </a:prstGeom>
        </p:spPr>
        <p:txBody>
          <a:bodyPr anchor="t" rtlCol="false" tIns="0" lIns="0" bIns="0" rIns="0">
            <a:spAutoFit/>
          </a:bodyPr>
          <a:lstStyle/>
          <a:p>
            <a:pPr algn="ctr">
              <a:lnSpc>
                <a:spcPts val="3531"/>
              </a:lnSpc>
              <a:spcBef>
                <a:spcPct val="0"/>
              </a:spcBef>
            </a:pPr>
            <a:r>
              <a:rPr lang="en-US" b="true" sz="2522">
                <a:solidFill>
                  <a:srgbClr val="4B4545"/>
                </a:solidFill>
                <a:latin typeface="Open Sans Bold"/>
                <a:ea typeface="Open Sans Bold"/>
                <a:cs typeface="Open Sans Bold"/>
                <a:sym typeface="Open Sans Bold"/>
              </a:rPr>
              <a:t>Require Features Scalling</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4173200" y="14960"/>
            <a:ext cx="3086100" cy="3771090"/>
            <a:chOff x="0" y="0"/>
            <a:chExt cx="812800" cy="993209"/>
          </a:xfrm>
        </p:grpSpPr>
        <p:sp>
          <p:nvSpPr>
            <p:cNvPr name="Freeform 3" id="3"/>
            <p:cNvSpPr/>
            <p:nvPr/>
          </p:nvSpPr>
          <p:spPr>
            <a:xfrm flipH="false" flipV="false" rot="0">
              <a:off x="0" y="0"/>
              <a:ext cx="812800" cy="993209"/>
            </a:xfrm>
            <a:custGeom>
              <a:avLst/>
              <a:gdLst/>
              <a:ahLst/>
              <a:cxnLst/>
              <a:rect r="r" b="b" t="t" l="l"/>
              <a:pathLst>
                <a:path h="993209" w="812800">
                  <a:moveTo>
                    <a:pt x="0" y="0"/>
                  </a:moveTo>
                  <a:lnTo>
                    <a:pt x="812800" y="0"/>
                  </a:lnTo>
                  <a:lnTo>
                    <a:pt x="812800" y="993209"/>
                  </a:lnTo>
                  <a:lnTo>
                    <a:pt x="0" y="993209"/>
                  </a:lnTo>
                  <a:close/>
                </a:path>
              </a:pathLst>
            </a:custGeom>
            <a:solidFill>
              <a:srgbClr val="D7E9EB"/>
            </a:solidFill>
          </p:spPr>
        </p:sp>
        <p:sp>
          <p:nvSpPr>
            <p:cNvPr name="TextBox 4" id="4"/>
            <p:cNvSpPr txBox="true"/>
            <p:nvPr/>
          </p:nvSpPr>
          <p:spPr>
            <a:xfrm>
              <a:off x="0" y="-38100"/>
              <a:ext cx="812800" cy="1031309"/>
            </a:xfrm>
            <a:prstGeom prst="rect">
              <a:avLst/>
            </a:prstGeom>
          </p:spPr>
          <p:txBody>
            <a:bodyPr anchor="ctr" rtlCol="false" tIns="50800" lIns="50800" bIns="50800" rIns="50800"/>
            <a:lstStyle/>
            <a:p>
              <a:pPr algn="ctr">
                <a:lnSpc>
                  <a:spcPts val="3359"/>
                </a:lnSpc>
              </a:pPr>
            </a:p>
          </p:txBody>
        </p:sp>
      </p:grpSp>
      <p:grpSp>
        <p:nvGrpSpPr>
          <p:cNvPr name="Group 5" id="5"/>
          <p:cNvGrpSpPr/>
          <p:nvPr/>
        </p:nvGrpSpPr>
        <p:grpSpPr>
          <a:xfrm rot="0">
            <a:off x="17259300" y="14960"/>
            <a:ext cx="1028700" cy="10272040"/>
            <a:chOff x="0" y="0"/>
            <a:chExt cx="270933" cy="2705393"/>
          </a:xfrm>
        </p:grpSpPr>
        <p:sp>
          <p:nvSpPr>
            <p:cNvPr name="Freeform 6" id="6"/>
            <p:cNvSpPr/>
            <p:nvPr/>
          </p:nvSpPr>
          <p:spPr>
            <a:xfrm flipH="false" flipV="false" rot="0">
              <a:off x="0" y="0"/>
              <a:ext cx="270933" cy="2705393"/>
            </a:xfrm>
            <a:custGeom>
              <a:avLst/>
              <a:gdLst/>
              <a:ahLst/>
              <a:cxnLst/>
              <a:rect r="r" b="b" t="t" l="l"/>
              <a:pathLst>
                <a:path h="2705393" w="270933">
                  <a:moveTo>
                    <a:pt x="0" y="0"/>
                  </a:moveTo>
                  <a:lnTo>
                    <a:pt x="270933" y="0"/>
                  </a:lnTo>
                  <a:lnTo>
                    <a:pt x="270933" y="2705393"/>
                  </a:lnTo>
                  <a:lnTo>
                    <a:pt x="0" y="2705393"/>
                  </a:lnTo>
                  <a:close/>
                </a:path>
              </a:pathLst>
            </a:custGeom>
            <a:solidFill>
              <a:srgbClr val="41A3A6"/>
            </a:solidFill>
          </p:spPr>
        </p:sp>
        <p:sp>
          <p:nvSpPr>
            <p:cNvPr name="TextBox 7" id="7"/>
            <p:cNvSpPr txBox="true"/>
            <p:nvPr/>
          </p:nvSpPr>
          <p:spPr>
            <a:xfrm>
              <a:off x="0" y="-38100"/>
              <a:ext cx="270933" cy="2743493"/>
            </a:xfrm>
            <a:prstGeom prst="rect">
              <a:avLst/>
            </a:prstGeom>
          </p:spPr>
          <p:txBody>
            <a:bodyPr anchor="ctr" rtlCol="false" tIns="50800" lIns="50800" bIns="50800" rIns="50800"/>
            <a:lstStyle/>
            <a:p>
              <a:pPr algn="ctr">
                <a:lnSpc>
                  <a:spcPts val="3359"/>
                </a:lnSpc>
              </a:pPr>
            </a:p>
          </p:txBody>
        </p:sp>
      </p:grpSp>
      <p:sp>
        <p:nvSpPr>
          <p:cNvPr name="Freeform 8" id="8"/>
          <p:cNvSpPr/>
          <p:nvPr/>
        </p:nvSpPr>
        <p:spPr>
          <a:xfrm flipH="true" flipV="true" rot="5400000">
            <a:off x="12897935" y="1470074"/>
            <a:ext cx="3694222" cy="937730"/>
          </a:xfrm>
          <a:custGeom>
            <a:avLst/>
            <a:gdLst/>
            <a:ahLst/>
            <a:cxnLst/>
            <a:rect r="r" b="b" t="t" l="l"/>
            <a:pathLst>
              <a:path h="937730" w="3694222">
                <a:moveTo>
                  <a:pt x="3694222" y="937730"/>
                </a:moveTo>
                <a:lnTo>
                  <a:pt x="0" y="937730"/>
                </a:lnTo>
                <a:lnTo>
                  <a:pt x="0" y="0"/>
                </a:lnTo>
                <a:lnTo>
                  <a:pt x="3694222" y="0"/>
                </a:lnTo>
                <a:lnTo>
                  <a:pt x="3694222" y="93773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9" id="9"/>
          <p:cNvGrpSpPr/>
          <p:nvPr/>
        </p:nvGrpSpPr>
        <p:grpSpPr>
          <a:xfrm rot="0">
            <a:off x="0" y="-9945"/>
            <a:ext cx="1028700" cy="10272040"/>
            <a:chOff x="0" y="0"/>
            <a:chExt cx="270933" cy="2705393"/>
          </a:xfrm>
        </p:grpSpPr>
        <p:sp>
          <p:nvSpPr>
            <p:cNvPr name="Freeform 10" id="10"/>
            <p:cNvSpPr/>
            <p:nvPr/>
          </p:nvSpPr>
          <p:spPr>
            <a:xfrm flipH="false" flipV="false" rot="0">
              <a:off x="0" y="0"/>
              <a:ext cx="270933" cy="2705393"/>
            </a:xfrm>
            <a:custGeom>
              <a:avLst/>
              <a:gdLst/>
              <a:ahLst/>
              <a:cxnLst/>
              <a:rect r="r" b="b" t="t" l="l"/>
              <a:pathLst>
                <a:path h="2705393" w="270933">
                  <a:moveTo>
                    <a:pt x="0" y="0"/>
                  </a:moveTo>
                  <a:lnTo>
                    <a:pt x="270933" y="0"/>
                  </a:lnTo>
                  <a:lnTo>
                    <a:pt x="270933" y="2705393"/>
                  </a:lnTo>
                  <a:lnTo>
                    <a:pt x="0" y="2705393"/>
                  </a:lnTo>
                  <a:close/>
                </a:path>
              </a:pathLst>
            </a:custGeom>
            <a:solidFill>
              <a:srgbClr val="41A3A6"/>
            </a:solidFill>
          </p:spPr>
        </p:sp>
        <p:sp>
          <p:nvSpPr>
            <p:cNvPr name="TextBox 11" id="11"/>
            <p:cNvSpPr txBox="true"/>
            <p:nvPr/>
          </p:nvSpPr>
          <p:spPr>
            <a:xfrm>
              <a:off x="0" y="-38100"/>
              <a:ext cx="270933" cy="2743493"/>
            </a:xfrm>
            <a:prstGeom prst="rect">
              <a:avLst/>
            </a:prstGeom>
          </p:spPr>
          <p:txBody>
            <a:bodyPr anchor="ctr" rtlCol="false" tIns="50800" lIns="50800" bIns="50800" rIns="50800"/>
            <a:lstStyle/>
            <a:p>
              <a:pPr algn="ctr">
                <a:lnSpc>
                  <a:spcPts val="3359"/>
                </a:lnSpc>
              </a:pPr>
            </a:p>
          </p:txBody>
        </p:sp>
      </p:grpSp>
      <p:sp>
        <p:nvSpPr>
          <p:cNvPr name="Freeform 12" id="12"/>
          <p:cNvSpPr/>
          <p:nvPr/>
        </p:nvSpPr>
        <p:spPr>
          <a:xfrm flipH="false" flipV="false" rot="0">
            <a:off x="1662916" y="4870079"/>
            <a:ext cx="5774545" cy="5113097"/>
          </a:xfrm>
          <a:custGeom>
            <a:avLst/>
            <a:gdLst/>
            <a:ahLst/>
            <a:cxnLst/>
            <a:rect r="r" b="b" t="t" l="l"/>
            <a:pathLst>
              <a:path h="5113097" w="5774545">
                <a:moveTo>
                  <a:pt x="0" y="0"/>
                </a:moveTo>
                <a:lnTo>
                  <a:pt x="5774545" y="0"/>
                </a:lnTo>
                <a:lnTo>
                  <a:pt x="5774545" y="5113097"/>
                </a:lnTo>
                <a:lnTo>
                  <a:pt x="0" y="511309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3" id="13"/>
          <p:cNvSpPr/>
          <p:nvPr/>
        </p:nvSpPr>
        <p:spPr>
          <a:xfrm flipH="false" flipV="false" rot="0">
            <a:off x="9665361" y="4913560"/>
            <a:ext cx="5725438" cy="5069616"/>
          </a:xfrm>
          <a:custGeom>
            <a:avLst/>
            <a:gdLst/>
            <a:ahLst/>
            <a:cxnLst/>
            <a:rect r="r" b="b" t="t" l="l"/>
            <a:pathLst>
              <a:path h="5069616" w="5725438">
                <a:moveTo>
                  <a:pt x="0" y="0"/>
                </a:moveTo>
                <a:lnTo>
                  <a:pt x="5725438" y="0"/>
                </a:lnTo>
                <a:lnTo>
                  <a:pt x="5725438" y="5069616"/>
                </a:lnTo>
                <a:lnTo>
                  <a:pt x="0" y="506961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4" id="14"/>
          <p:cNvSpPr txBox="true"/>
          <p:nvPr/>
        </p:nvSpPr>
        <p:spPr>
          <a:xfrm rot="0">
            <a:off x="1454976" y="328393"/>
            <a:ext cx="10775815" cy="1226820"/>
          </a:xfrm>
          <a:prstGeom prst="rect">
            <a:avLst/>
          </a:prstGeom>
        </p:spPr>
        <p:txBody>
          <a:bodyPr anchor="t" rtlCol="false" tIns="0" lIns="0" bIns="0" rIns="0">
            <a:spAutoFit/>
          </a:bodyPr>
          <a:lstStyle/>
          <a:p>
            <a:pPr algn="l" marL="0" indent="0" lvl="0">
              <a:lnSpc>
                <a:spcPts val="10080"/>
              </a:lnSpc>
              <a:spcBef>
                <a:spcPct val="0"/>
              </a:spcBef>
            </a:pPr>
            <a:r>
              <a:rPr lang="en-US" sz="7200">
                <a:solidFill>
                  <a:srgbClr val="4B4545"/>
                </a:solidFill>
                <a:latin typeface="Corben"/>
                <a:ea typeface="Corben"/>
                <a:cs typeface="Corben"/>
                <a:sym typeface="Corben"/>
              </a:rPr>
              <a:t>2- Decision Tree (DT)</a:t>
            </a:r>
          </a:p>
        </p:txBody>
      </p:sp>
      <p:sp>
        <p:nvSpPr>
          <p:cNvPr name="TextBox 15" id="15"/>
          <p:cNvSpPr txBox="true"/>
          <p:nvPr/>
        </p:nvSpPr>
        <p:spPr>
          <a:xfrm rot="0">
            <a:off x="1848013" y="2117188"/>
            <a:ext cx="9989742" cy="1073150"/>
          </a:xfrm>
          <a:prstGeom prst="rect">
            <a:avLst/>
          </a:prstGeom>
        </p:spPr>
        <p:txBody>
          <a:bodyPr anchor="t" rtlCol="false" tIns="0" lIns="0" bIns="0" rIns="0">
            <a:spAutoFit/>
          </a:bodyPr>
          <a:lstStyle/>
          <a:p>
            <a:pPr algn="l" marL="0" indent="0" lvl="0">
              <a:lnSpc>
                <a:spcPts val="4419"/>
              </a:lnSpc>
            </a:pPr>
            <a:r>
              <a:rPr lang="en-US" sz="2599">
                <a:solidFill>
                  <a:srgbClr val="4B4545"/>
                </a:solidFill>
                <a:latin typeface="Open Sans"/>
                <a:ea typeface="Open Sans"/>
                <a:cs typeface="Open Sans"/>
                <a:sym typeface="Open Sans"/>
              </a:rPr>
              <a:t>is a non-linear model that splits the data into subsets based on feature thresholds, creating a tree-like structure.</a:t>
            </a:r>
          </a:p>
        </p:txBody>
      </p:sp>
      <p:sp>
        <p:nvSpPr>
          <p:cNvPr name="TextBox 16" id="16"/>
          <p:cNvSpPr txBox="true"/>
          <p:nvPr/>
        </p:nvSpPr>
        <p:spPr>
          <a:xfrm rot="0">
            <a:off x="2026518" y="3806666"/>
            <a:ext cx="1088678" cy="662941"/>
          </a:xfrm>
          <a:prstGeom prst="rect">
            <a:avLst/>
          </a:prstGeom>
        </p:spPr>
        <p:txBody>
          <a:bodyPr anchor="t" rtlCol="false" tIns="0" lIns="0" bIns="0" rIns="0">
            <a:spAutoFit/>
          </a:bodyPr>
          <a:lstStyle/>
          <a:p>
            <a:pPr algn="ctr">
              <a:lnSpc>
                <a:spcPts val="5459"/>
              </a:lnSpc>
              <a:spcBef>
                <a:spcPct val="0"/>
              </a:spcBef>
            </a:pPr>
            <a:r>
              <a:rPr lang="en-US" b="true" sz="3899">
                <a:solidFill>
                  <a:srgbClr val="4B4545"/>
                </a:solidFill>
                <a:latin typeface="Open Sans Bold"/>
                <a:ea typeface="Open Sans Bold"/>
                <a:cs typeface="Open Sans Bold"/>
                <a:sym typeface="Open Sans Bold"/>
              </a:rPr>
              <a:t>Pros</a:t>
            </a:r>
          </a:p>
        </p:txBody>
      </p:sp>
      <p:sp>
        <p:nvSpPr>
          <p:cNvPr name="TextBox 17" id="17"/>
          <p:cNvSpPr txBox="true"/>
          <p:nvPr/>
        </p:nvSpPr>
        <p:spPr>
          <a:xfrm rot="0">
            <a:off x="11097912" y="3809463"/>
            <a:ext cx="1132880" cy="662941"/>
          </a:xfrm>
          <a:prstGeom prst="rect">
            <a:avLst/>
          </a:prstGeom>
        </p:spPr>
        <p:txBody>
          <a:bodyPr anchor="t" rtlCol="false" tIns="0" lIns="0" bIns="0" rIns="0">
            <a:spAutoFit/>
          </a:bodyPr>
          <a:lstStyle/>
          <a:p>
            <a:pPr algn="ctr">
              <a:lnSpc>
                <a:spcPts val="5459"/>
              </a:lnSpc>
              <a:spcBef>
                <a:spcPct val="0"/>
              </a:spcBef>
            </a:pPr>
            <a:r>
              <a:rPr lang="en-US" b="true" sz="3899">
                <a:solidFill>
                  <a:srgbClr val="4B4545"/>
                </a:solidFill>
                <a:latin typeface="Open Sans Bold"/>
                <a:ea typeface="Open Sans Bold"/>
                <a:cs typeface="Open Sans Bold"/>
                <a:sym typeface="Open Sans Bold"/>
              </a:rPr>
              <a:t>cons</a:t>
            </a:r>
          </a:p>
        </p:txBody>
      </p:sp>
      <p:sp>
        <p:nvSpPr>
          <p:cNvPr name="TextBox 18" id="18"/>
          <p:cNvSpPr txBox="true"/>
          <p:nvPr/>
        </p:nvSpPr>
        <p:spPr>
          <a:xfrm rot="0">
            <a:off x="3008864" y="7187383"/>
            <a:ext cx="3834020" cy="464820"/>
          </a:xfrm>
          <a:prstGeom prst="rect">
            <a:avLst/>
          </a:prstGeom>
        </p:spPr>
        <p:txBody>
          <a:bodyPr anchor="t" rtlCol="false" tIns="0" lIns="0" bIns="0" rIns="0">
            <a:spAutoFit/>
          </a:bodyPr>
          <a:lstStyle/>
          <a:p>
            <a:pPr algn="ctr">
              <a:lnSpc>
                <a:spcPts val="3779"/>
              </a:lnSpc>
              <a:spcBef>
                <a:spcPct val="0"/>
              </a:spcBef>
            </a:pPr>
            <a:r>
              <a:rPr lang="en-US" sz="2699">
                <a:solidFill>
                  <a:srgbClr val="4B4545"/>
                </a:solidFill>
                <a:latin typeface="Open Sans"/>
                <a:ea typeface="Open Sans"/>
                <a:cs typeface="Open Sans"/>
                <a:sym typeface="Open Sans"/>
              </a:rPr>
              <a:t>Easy to interpret</a:t>
            </a:r>
          </a:p>
        </p:txBody>
      </p:sp>
      <p:sp>
        <p:nvSpPr>
          <p:cNvPr name="TextBox 19" id="19"/>
          <p:cNvSpPr txBox="true"/>
          <p:nvPr/>
        </p:nvSpPr>
        <p:spPr>
          <a:xfrm rot="0">
            <a:off x="3008864" y="5297665"/>
            <a:ext cx="3834020" cy="464820"/>
          </a:xfrm>
          <a:prstGeom prst="rect">
            <a:avLst/>
          </a:prstGeom>
        </p:spPr>
        <p:txBody>
          <a:bodyPr anchor="t" rtlCol="false" tIns="0" lIns="0" bIns="0" rIns="0">
            <a:spAutoFit/>
          </a:bodyPr>
          <a:lstStyle/>
          <a:p>
            <a:pPr algn="ctr">
              <a:lnSpc>
                <a:spcPts val="3779"/>
              </a:lnSpc>
              <a:spcBef>
                <a:spcPct val="0"/>
              </a:spcBef>
            </a:pPr>
            <a:r>
              <a:rPr lang="en-US" sz="2699">
                <a:solidFill>
                  <a:srgbClr val="4B4545"/>
                </a:solidFill>
                <a:latin typeface="Open Sans"/>
                <a:ea typeface="Open Sans"/>
                <a:cs typeface="Open Sans"/>
                <a:sym typeface="Open Sans"/>
              </a:rPr>
              <a:t>Non-linear modeling</a:t>
            </a:r>
          </a:p>
        </p:txBody>
      </p:sp>
      <p:sp>
        <p:nvSpPr>
          <p:cNvPr name="TextBox 20" id="20"/>
          <p:cNvSpPr txBox="true"/>
          <p:nvPr/>
        </p:nvSpPr>
        <p:spPr>
          <a:xfrm rot="0">
            <a:off x="3191299" y="8777417"/>
            <a:ext cx="3469150" cy="914141"/>
          </a:xfrm>
          <a:prstGeom prst="rect">
            <a:avLst/>
          </a:prstGeom>
        </p:spPr>
        <p:txBody>
          <a:bodyPr anchor="t" rtlCol="false" tIns="0" lIns="0" bIns="0" rIns="0">
            <a:spAutoFit/>
          </a:bodyPr>
          <a:lstStyle/>
          <a:p>
            <a:pPr algn="ctr">
              <a:lnSpc>
                <a:spcPts val="3689"/>
              </a:lnSpc>
              <a:spcBef>
                <a:spcPct val="0"/>
              </a:spcBef>
            </a:pPr>
            <a:r>
              <a:rPr lang="en-US" sz="2635">
                <a:solidFill>
                  <a:srgbClr val="4B4545"/>
                </a:solidFill>
                <a:latin typeface="Open Sans"/>
                <a:ea typeface="Open Sans"/>
                <a:cs typeface="Open Sans"/>
                <a:sym typeface="Open Sans"/>
              </a:rPr>
              <a:t>No need for feature scaling</a:t>
            </a:r>
          </a:p>
        </p:txBody>
      </p:sp>
      <p:sp>
        <p:nvSpPr>
          <p:cNvPr name="TextBox 21" id="21"/>
          <p:cNvSpPr txBox="true"/>
          <p:nvPr/>
        </p:nvSpPr>
        <p:spPr>
          <a:xfrm rot="0">
            <a:off x="11469712" y="5297665"/>
            <a:ext cx="3101362" cy="464820"/>
          </a:xfrm>
          <a:prstGeom prst="rect">
            <a:avLst/>
          </a:prstGeom>
        </p:spPr>
        <p:txBody>
          <a:bodyPr anchor="t" rtlCol="false" tIns="0" lIns="0" bIns="0" rIns="0">
            <a:spAutoFit/>
          </a:bodyPr>
          <a:lstStyle/>
          <a:p>
            <a:pPr algn="ctr">
              <a:lnSpc>
                <a:spcPts val="3779"/>
              </a:lnSpc>
              <a:spcBef>
                <a:spcPct val="0"/>
              </a:spcBef>
            </a:pPr>
            <a:r>
              <a:rPr lang="en-US" sz="2699">
                <a:solidFill>
                  <a:srgbClr val="4B4545"/>
                </a:solidFill>
                <a:latin typeface="Open Sans"/>
                <a:ea typeface="Open Sans"/>
                <a:cs typeface="Open Sans"/>
                <a:sym typeface="Open Sans"/>
              </a:rPr>
              <a:t>Prone to overfitting</a:t>
            </a:r>
          </a:p>
        </p:txBody>
      </p:sp>
      <p:sp>
        <p:nvSpPr>
          <p:cNvPr name="TextBox 22" id="22"/>
          <p:cNvSpPr txBox="true"/>
          <p:nvPr/>
        </p:nvSpPr>
        <p:spPr>
          <a:xfrm rot="0">
            <a:off x="10714608" y="7187383"/>
            <a:ext cx="3458592" cy="456485"/>
          </a:xfrm>
          <a:prstGeom prst="rect">
            <a:avLst/>
          </a:prstGeom>
        </p:spPr>
        <p:txBody>
          <a:bodyPr anchor="t" rtlCol="false" tIns="0" lIns="0" bIns="0" rIns="0">
            <a:spAutoFit/>
          </a:bodyPr>
          <a:lstStyle/>
          <a:p>
            <a:pPr algn="ctr">
              <a:lnSpc>
                <a:spcPts val="3714"/>
              </a:lnSpc>
              <a:spcBef>
                <a:spcPct val="0"/>
              </a:spcBef>
            </a:pPr>
            <a:r>
              <a:rPr lang="en-US" sz="2653">
                <a:solidFill>
                  <a:srgbClr val="4B4545"/>
                </a:solidFill>
                <a:latin typeface="Open Sans"/>
                <a:ea typeface="Open Sans"/>
                <a:cs typeface="Open Sans"/>
                <a:sym typeface="Open Sans"/>
              </a:rPr>
              <a:t>Instability</a:t>
            </a:r>
          </a:p>
        </p:txBody>
      </p:sp>
      <p:sp>
        <p:nvSpPr>
          <p:cNvPr name="TextBox 23" id="23"/>
          <p:cNvSpPr txBox="true"/>
          <p:nvPr/>
        </p:nvSpPr>
        <p:spPr>
          <a:xfrm rot="0">
            <a:off x="11469712" y="8767892"/>
            <a:ext cx="3385072" cy="888424"/>
          </a:xfrm>
          <a:prstGeom prst="rect">
            <a:avLst/>
          </a:prstGeom>
        </p:spPr>
        <p:txBody>
          <a:bodyPr anchor="t" rtlCol="false" tIns="0" lIns="0" bIns="0" rIns="0">
            <a:spAutoFit/>
          </a:bodyPr>
          <a:lstStyle/>
          <a:p>
            <a:pPr algn="ctr">
              <a:lnSpc>
                <a:spcPts val="3531"/>
              </a:lnSpc>
              <a:spcBef>
                <a:spcPct val="0"/>
              </a:spcBef>
            </a:pPr>
            <a:r>
              <a:rPr lang="en-US" sz="2522">
                <a:solidFill>
                  <a:srgbClr val="4B4545"/>
                </a:solidFill>
                <a:latin typeface="Open Sans"/>
                <a:ea typeface="Open Sans"/>
                <a:cs typeface="Open Sans"/>
                <a:sym typeface="Open Sans"/>
              </a:rPr>
              <a:t>Not always the most accurate</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961881" y="14960"/>
            <a:ext cx="3086100" cy="3771090"/>
            <a:chOff x="0" y="0"/>
            <a:chExt cx="812800" cy="993209"/>
          </a:xfrm>
        </p:grpSpPr>
        <p:sp>
          <p:nvSpPr>
            <p:cNvPr name="Freeform 3" id="3"/>
            <p:cNvSpPr/>
            <p:nvPr/>
          </p:nvSpPr>
          <p:spPr>
            <a:xfrm flipH="false" flipV="false" rot="0">
              <a:off x="0" y="0"/>
              <a:ext cx="812800" cy="993209"/>
            </a:xfrm>
            <a:custGeom>
              <a:avLst/>
              <a:gdLst/>
              <a:ahLst/>
              <a:cxnLst/>
              <a:rect r="r" b="b" t="t" l="l"/>
              <a:pathLst>
                <a:path h="993209" w="812800">
                  <a:moveTo>
                    <a:pt x="0" y="0"/>
                  </a:moveTo>
                  <a:lnTo>
                    <a:pt x="812800" y="0"/>
                  </a:lnTo>
                  <a:lnTo>
                    <a:pt x="812800" y="993209"/>
                  </a:lnTo>
                  <a:lnTo>
                    <a:pt x="0" y="993209"/>
                  </a:lnTo>
                  <a:close/>
                </a:path>
              </a:pathLst>
            </a:custGeom>
            <a:solidFill>
              <a:srgbClr val="D7E9EB"/>
            </a:solidFill>
          </p:spPr>
        </p:sp>
        <p:sp>
          <p:nvSpPr>
            <p:cNvPr name="TextBox 4" id="4"/>
            <p:cNvSpPr txBox="true"/>
            <p:nvPr/>
          </p:nvSpPr>
          <p:spPr>
            <a:xfrm>
              <a:off x="0" y="-38100"/>
              <a:ext cx="812800" cy="1031309"/>
            </a:xfrm>
            <a:prstGeom prst="rect">
              <a:avLst/>
            </a:prstGeom>
          </p:spPr>
          <p:txBody>
            <a:bodyPr anchor="ctr" rtlCol="false" tIns="50800" lIns="50800" bIns="50800" rIns="50800"/>
            <a:lstStyle/>
            <a:p>
              <a:pPr algn="ctr">
                <a:lnSpc>
                  <a:spcPts val="3359"/>
                </a:lnSpc>
              </a:pPr>
            </a:p>
          </p:txBody>
        </p:sp>
      </p:grpSp>
      <p:grpSp>
        <p:nvGrpSpPr>
          <p:cNvPr name="Group 5" id="5"/>
          <p:cNvGrpSpPr/>
          <p:nvPr/>
        </p:nvGrpSpPr>
        <p:grpSpPr>
          <a:xfrm rot="0">
            <a:off x="17259300" y="14960"/>
            <a:ext cx="1028700" cy="10272040"/>
            <a:chOff x="0" y="0"/>
            <a:chExt cx="270933" cy="2705393"/>
          </a:xfrm>
        </p:grpSpPr>
        <p:sp>
          <p:nvSpPr>
            <p:cNvPr name="Freeform 6" id="6"/>
            <p:cNvSpPr/>
            <p:nvPr/>
          </p:nvSpPr>
          <p:spPr>
            <a:xfrm flipH="false" flipV="false" rot="0">
              <a:off x="0" y="0"/>
              <a:ext cx="270933" cy="2705393"/>
            </a:xfrm>
            <a:custGeom>
              <a:avLst/>
              <a:gdLst/>
              <a:ahLst/>
              <a:cxnLst/>
              <a:rect r="r" b="b" t="t" l="l"/>
              <a:pathLst>
                <a:path h="2705393" w="270933">
                  <a:moveTo>
                    <a:pt x="0" y="0"/>
                  </a:moveTo>
                  <a:lnTo>
                    <a:pt x="270933" y="0"/>
                  </a:lnTo>
                  <a:lnTo>
                    <a:pt x="270933" y="2705393"/>
                  </a:lnTo>
                  <a:lnTo>
                    <a:pt x="0" y="2705393"/>
                  </a:lnTo>
                  <a:close/>
                </a:path>
              </a:pathLst>
            </a:custGeom>
            <a:solidFill>
              <a:srgbClr val="41A3A6"/>
            </a:solidFill>
          </p:spPr>
        </p:sp>
        <p:sp>
          <p:nvSpPr>
            <p:cNvPr name="TextBox 7" id="7"/>
            <p:cNvSpPr txBox="true"/>
            <p:nvPr/>
          </p:nvSpPr>
          <p:spPr>
            <a:xfrm>
              <a:off x="0" y="-38100"/>
              <a:ext cx="270933" cy="2743493"/>
            </a:xfrm>
            <a:prstGeom prst="rect">
              <a:avLst/>
            </a:prstGeom>
          </p:spPr>
          <p:txBody>
            <a:bodyPr anchor="ctr" rtlCol="false" tIns="50800" lIns="50800" bIns="50800" rIns="50800"/>
            <a:lstStyle/>
            <a:p>
              <a:pPr algn="ctr">
                <a:lnSpc>
                  <a:spcPts val="3359"/>
                </a:lnSpc>
              </a:pPr>
            </a:p>
          </p:txBody>
        </p:sp>
      </p:grpSp>
      <p:sp>
        <p:nvSpPr>
          <p:cNvPr name="Freeform 8" id="8"/>
          <p:cNvSpPr/>
          <p:nvPr/>
        </p:nvSpPr>
        <p:spPr>
          <a:xfrm flipH="true" flipV="true" rot="5400000">
            <a:off x="14943324" y="7946119"/>
            <a:ext cx="3694222" cy="937730"/>
          </a:xfrm>
          <a:custGeom>
            <a:avLst/>
            <a:gdLst/>
            <a:ahLst/>
            <a:cxnLst/>
            <a:rect r="r" b="b" t="t" l="l"/>
            <a:pathLst>
              <a:path h="937730" w="3694222">
                <a:moveTo>
                  <a:pt x="3694222" y="937730"/>
                </a:moveTo>
                <a:lnTo>
                  <a:pt x="0" y="937730"/>
                </a:lnTo>
                <a:lnTo>
                  <a:pt x="0" y="0"/>
                </a:lnTo>
                <a:lnTo>
                  <a:pt x="3694222" y="0"/>
                </a:lnTo>
                <a:lnTo>
                  <a:pt x="3694222" y="93773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9" id="9"/>
          <p:cNvGrpSpPr/>
          <p:nvPr/>
        </p:nvGrpSpPr>
        <p:grpSpPr>
          <a:xfrm rot="0">
            <a:off x="0" y="-9945"/>
            <a:ext cx="1028700" cy="10272040"/>
            <a:chOff x="0" y="0"/>
            <a:chExt cx="270933" cy="2705393"/>
          </a:xfrm>
        </p:grpSpPr>
        <p:sp>
          <p:nvSpPr>
            <p:cNvPr name="Freeform 10" id="10"/>
            <p:cNvSpPr/>
            <p:nvPr/>
          </p:nvSpPr>
          <p:spPr>
            <a:xfrm flipH="false" flipV="false" rot="0">
              <a:off x="0" y="0"/>
              <a:ext cx="270933" cy="2705393"/>
            </a:xfrm>
            <a:custGeom>
              <a:avLst/>
              <a:gdLst/>
              <a:ahLst/>
              <a:cxnLst/>
              <a:rect r="r" b="b" t="t" l="l"/>
              <a:pathLst>
                <a:path h="2705393" w="270933">
                  <a:moveTo>
                    <a:pt x="0" y="0"/>
                  </a:moveTo>
                  <a:lnTo>
                    <a:pt x="270933" y="0"/>
                  </a:lnTo>
                  <a:lnTo>
                    <a:pt x="270933" y="2705393"/>
                  </a:lnTo>
                  <a:lnTo>
                    <a:pt x="0" y="2705393"/>
                  </a:lnTo>
                  <a:close/>
                </a:path>
              </a:pathLst>
            </a:custGeom>
            <a:solidFill>
              <a:srgbClr val="41A3A6"/>
            </a:solidFill>
          </p:spPr>
        </p:sp>
        <p:sp>
          <p:nvSpPr>
            <p:cNvPr name="TextBox 11" id="11"/>
            <p:cNvSpPr txBox="true"/>
            <p:nvPr/>
          </p:nvSpPr>
          <p:spPr>
            <a:xfrm>
              <a:off x="0" y="-38100"/>
              <a:ext cx="270933" cy="2743493"/>
            </a:xfrm>
            <a:prstGeom prst="rect">
              <a:avLst/>
            </a:prstGeom>
          </p:spPr>
          <p:txBody>
            <a:bodyPr anchor="ctr" rtlCol="false" tIns="50800" lIns="50800" bIns="50800" rIns="50800"/>
            <a:lstStyle/>
            <a:p>
              <a:pPr algn="ctr">
                <a:lnSpc>
                  <a:spcPts val="3359"/>
                </a:lnSpc>
              </a:pPr>
            </a:p>
          </p:txBody>
        </p:sp>
      </p:grpSp>
      <p:sp>
        <p:nvSpPr>
          <p:cNvPr name="Freeform 12" id="12"/>
          <p:cNvSpPr/>
          <p:nvPr/>
        </p:nvSpPr>
        <p:spPr>
          <a:xfrm flipH="false" flipV="false" rot="0">
            <a:off x="2365761" y="4472404"/>
            <a:ext cx="5933374" cy="4768275"/>
          </a:xfrm>
          <a:custGeom>
            <a:avLst/>
            <a:gdLst/>
            <a:ahLst/>
            <a:cxnLst/>
            <a:rect r="r" b="b" t="t" l="l"/>
            <a:pathLst>
              <a:path h="4768275" w="5933374">
                <a:moveTo>
                  <a:pt x="0" y="0"/>
                </a:moveTo>
                <a:lnTo>
                  <a:pt x="5933373" y="0"/>
                </a:lnTo>
                <a:lnTo>
                  <a:pt x="5933373" y="4768275"/>
                </a:lnTo>
                <a:lnTo>
                  <a:pt x="0" y="476827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3" id="13"/>
          <p:cNvSpPr/>
          <p:nvPr/>
        </p:nvSpPr>
        <p:spPr>
          <a:xfrm flipH="false" flipV="false" rot="0">
            <a:off x="10093685" y="4567654"/>
            <a:ext cx="6139526" cy="4933946"/>
          </a:xfrm>
          <a:custGeom>
            <a:avLst/>
            <a:gdLst/>
            <a:ahLst/>
            <a:cxnLst/>
            <a:rect r="r" b="b" t="t" l="l"/>
            <a:pathLst>
              <a:path h="4933946" w="6139526">
                <a:moveTo>
                  <a:pt x="0" y="0"/>
                </a:moveTo>
                <a:lnTo>
                  <a:pt x="6139526" y="0"/>
                </a:lnTo>
                <a:lnTo>
                  <a:pt x="6139526" y="4933947"/>
                </a:lnTo>
                <a:lnTo>
                  <a:pt x="0" y="493394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4" id="14"/>
          <p:cNvSpPr txBox="true"/>
          <p:nvPr/>
        </p:nvSpPr>
        <p:spPr>
          <a:xfrm rot="0">
            <a:off x="1454976" y="328393"/>
            <a:ext cx="10775815" cy="1226820"/>
          </a:xfrm>
          <a:prstGeom prst="rect">
            <a:avLst/>
          </a:prstGeom>
        </p:spPr>
        <p:txBody>
          <a:bodyPr anchor="t" rtlCol="false" tIns="0" lIns="0" bIns="0" rIns="0">
            <a:spAutoFit/>
          </a:bodyPr>
          <a:lstStyle/>
          <a:p>
            <a:pPr algn="l" marL="0" indent="0" lvl="0">
              <a:lnSpc>
                <a:spcPts val="10080"/>
              </a:lnSpc>
              <a:spcBef>
                <a:spcPct val="0"/>
              </a:spcBef>
            </a:pPr>
            <a:r>
              <a:rPr lang="en-US" sz="7200">
                <a:solidFill>
                  <a:srgbClr val="4B4545"/>
                </a:solidFill>
                <a:latin typeface="Corben"/>
                <a:ea typeface="Corben"/>
                <a:cs typeface="Corben"/>
                <a:sym typeface="Corben"/>
              </a:rPr>
              <a:t>3- Random Forest </a:t>
            </a:r>
          </a:p>
        </p:txBody>
      </p:sp>
      <p:sp>
        <p:nvSpPr>
          <p:cNvPr name="TextBox 15" id="15"/>
          <p:cNvSpPr txBox="true"/>
          <p:nvPr/>
        </p:nvSpPr>
        <p:spPr>
          <a:xfrm rot="0">
            <a:off x="1848013" y="2117188"/>
            <a:ext cx="9989742" cy="1073150"/>
          </a:xfrm>
          <a:prstGeom prst="rect">
            <a:avLst/>
          </a:prstGeom>
        </p:spPr>
        <p:txBody>
          <a:bodyPr anchor="t" rtlCol="false" tIns="0" lIns="0" bIns="0" rIns="0">
            <a:spAutoFit/>
          </a:bodyPr>
          <a:lstStyle/>
          <a:p>
            <a:pPr algn="l" marL="0" indent="0" lvl="0">
              <a:lnSpc>
                <a:spcPts val="4419"/>
              </a:lnSpc>
            </a:pPr>
            <a:r>
              <a:rPr lang="en-US" sz="2599">
                <a:solidFill>
                  <a:srgbClr val="4B4545"/>
                </a:solidFill>
                <a:latin typeface="Open Sans"/>
                <a:ea typeface="Open Sans"/>
                <a:cs typeface="Open Sans"/>
                <a:sym typeface="Open Sans"/>
              </a:rPr>
              <a:t>is an ensemble method that builds multiple decision trees and averages their predictions to improve accuracy and robustness.</a:t>
            </a:r>
          </a:p>
        </p:txBody>
      </p:sp>
      <p:sp>
        <p:nvSpPr>
          <p:cNvPr name="TextBox 16" id="16"/>
          <p:cNvSpPr txBox="true"/>
          <p:nvPr/>
        </p:nvSpPr>
        <p:spPr>
          <a:xfrm rot="0">
            <a:off x="3341779" y="3513296"/>
            <a:ext cx="1088678" cy="662941"/>
          </a:xfrm>
          <a:prstGeom prst="rect">
            <a:avLst/>
          </a:prstGeom>
        </p:spPr>
        <p:txBody>
          <a:bodyPr anchor="t" rtlCol="false" tIns="0" lIns="0" bIns="0" rIns="0">
            <a:spAutoFit/>
          </a:bodyPr>
          <a:lstStyle/>
          <a:p>
            <a:pPr algn="ctr">
              <a:lnSpc>
                <a:spcPts val="5459"/>
              </a:lnSpc>
              <a:spcBef>
                <a:spcPct val="0"/>
              </a:spcBef>
            </a:pPr>
            <a:r>
              <a:rPr lang="en-US" b="true" sz="3899">
                <a:solidFill>
                  <a:srgbClr val="4B4545"/>
                </a:solidFill>
                <a:latin typeface="Open Sans Bold"/>
                <a:ea typeface="Open Sans Bold"/>
                <a:cs typeface="Open Sans Bold"/>
                <a:sym typeface="Open Sans Bold"/>
              </a:rPr>
              <a:t>Pros</a:t>
            </a:r>
          </a:p>
        </p:txBody>
      </p:sp>
      <p:sp>
        <p:nvSpPr>
          <p:cNvPr name="TextBox 17" id="17"/>
          <p:cNvSpPr txBox="true"/>
          <p:nvPr/>
        </p:nvSpPr>
        <p:spPr>
          <a:xfrm rot="0">
            <a:off x="11469712" y="3513296"/>
            <a:ext cx="1132880" cy="662941"/>
          </a:xfrm>
          <a:prstGeom prst="rect">
            <a:avLst/>
          </a:prstGeom>
        </p:spPr>
        <p:txBody>
          <a:bodyPr anchor="t" rtlCol="false" tIns="0" lIns="0" bIns="0" rIns="0">
            <a:spAutoFit/>
          </a:bodyPr>
          <a:lstStyle/>
          <a:p>
            <a:pPr algn="ctr">
              <a:lnSpc>
                <a:spcPts val="5459"/>
              </a:lnSpc>
              <a:spcBef>
                <a:spcPct val="0"/>
              </a:spcBef>
            </a:pPr>
            <a:r>
              <a:rPr lang="en-US" b="true" sz="3899">
                <a:solidFill>
                  <a:srgbClr val="4B4545"/>
                </a:solidFill>
                <a:latin typeface="Open Sans Bold"/>
                <a:ea typeface="Open Sans Bold"/>
                <a:cs typeface="Open Sans Bold"/>
                <a:sym typeface="Open Sans Bold"/>
              </a:rPr>
              <a:t>cons</a:t>
            </a:r>
          </a:p>
        </p:txBody>
      </p:sp>
      <p:sp>
        <p:nvSpPr>
          <p:cNvPr name="TextBox 18" id="18"/>
          <p:cNvSpPr txBox="true"/>
          <p:nvPr/>
        </p:nvSpPr>
        <p:spPr>
          <a:xfrm rot="0">
            <a:off x="3644182" y="6587302"/>
            <a:ext cx="3834020" cy="481330"/>
          </a:xfrm>
          <a:prstGeom prst="rect">
            <a:avLst/>
          </a:prstGeom>
        </p:spPr>
        <p:txBody>
          <a:bodyPr anchor="t" rtlCol="false" tIns="0" lIns="0" bIns="0" rIns="0">
            <a:spAutoFit/>
          </a:bodyPr>
          <a:lstStyle/>
          <a:p>
            <a:pPr algn="ctr">
              <a:lnSpc>
                <a:spcPts val="3919"/>
              </a:lnSpc>
              <a:spcBef>
                <a:spcPct val="0"/>
              </a:spcBef>
            </a:pPr>
            <a:r>
              <a:rPr lang="en-US" sz="2799">
                <a:solidFill>
                  <a:srgbClr val="FFFFFF"/>
                </a:solidFill>
                <a:latin typeface="Open Sans"/>
                <a:ea typeface="Open Sans"/>
                <a:cs typeface="Open Sans"/>
                <a:sym typeface="Open Sans"/>
              </a:rPr>
              <a:t>Reduces overfitting</a:t>
            </a:r>
          </a:p>
        </p:txBody>
      </p:sp>
      <p:sp>
        <p:nvSpPr>
          <p:cNvPr name="TextBox 19" id="19"/>
          <p:cNvSpPr txBox="true"/>
          <p:nvPr/>
        </p:nvSpPr>
        <p:spPr>
          <a:xfrm rot="0">
            <a:off x="3644182" y="4590275"/>
            <a:ext cx="3834020" cy="976630"/>
          </a:xfrm>
          <a:prstGeom prst="rect">
            <a:avLst/>
          </a:prstGeom>
        </p:spPr>
        <p:txBody>
          <a:bodyPr anchor="t" rtlCol="false" tIns="0" lIns="0" bIns="0" rIns="0">
            <a:spAutoFit/>
          </a:bodyPr>
          <a:lstStyle/>
          <a:p>
            <a:pPr algn="ctr">
              <a:lnSpc>
                <a:spcPts val="3919"/>
              </a:lnSpc>
              <a:spcBef>
                <a:spcPct val="0"/>
              </a:spcBef>
            </a:pPr>
            <a:r>
              <a:rPr lang="en-US" sz="2799">
                <a:solidFill>
                  <a:srgbClr val="FFFFFF"/>
                </a:solidFill>
                <a:latin typeface="Open Sans"/>
                <a:ea typeface="Open Sans"/>
                <a:cs typeface="Open Sans"/>
                <a:sym typeface="Open Sans"/>
              </a:rPr>
              <a:t>Handles non-linear relationships</a:t>
            </a:r>
          </a:p>
        </p:txBody>
      </p:sp>
      <p:sp>
        <p:nvSpPr>
          <p:cNvPr name="TextBox 20" id="20"/>
          <p:cNvSpPr txBox="true"/>
          <p:nvPr/>
        </p:nvSpPr>
        <p:spPr>
          <a:xfrm rot="0">
            <a:off x="3886117" y="8379401"/>
            <a:ext cx="3469150" cy="463926"/>
          </a:xfrm>
          <a:prstGeom prst="rect">
            <a:avLst/>
          </a:prstGeom>
        </p:spPr>
        <p:txBody>
          <a:bodyPr anchor="t" rtlCol="false" tIns="0" lIns="0" bIns="0" rIns="0">
            <a:spAutoFit/>
          </a:bodyPr>
          <a:lstStyle/>
          <a:p>
            <a:pPr algn="ctr">
              <a:lnSpc>
                <a:spcPts val="3829"/>
              </a:lnSpc>
              <a:spcBef>
                <a:spcPct val="0"/>
              </a:spcBef>
            </a:pPr>
            <a:r>
              <a:rPr lang="en-US" sz="2735">
                <a:solidFill>
                  <a:srgbClr val="FFFFFF"/>
                </a:solidFill>
                <a:latin typeface="Open Sans"/>
                <a:ea typeface="Open Sans"/>
                <a:cs typeface="Open Sans"/>
                <a:sym typeface="Open Sans"/>
              </a:rPr>
              <a:t>Feature importance</a:t>
            </a:r>
          </a:p>
        </p:txBody>
      </p:sp>
      <p:sp>
        <p:nvSpPr>
          <p:cNvPr name="TextBox 21" id="21"/>
          <p:cNvSpPr txBox="true"/>
          <p:nvPr/>
        </p:nvSpPr>
        <p:spPr>
          <a:xfrm rot="0">
            <a:off x="11837755" y="4881740"/>
            <a:ext cx="2989957" cy="481330"/>
          </a:xfrm>
          <a:prstGeom prst="rect">
            <a:avLst/>
          </a:prstGeom>
        </p:spPr>
        <p:txBody>
          <a:bodyPr anchor="t" rtlCol="false" tIns="0" lIns="0" bIns="0" rIns="0">
            <a:spAutoFit/>
          </a:bodyPr>
          <a:lstStyle/>
          <a:p>
            <a:pPr algn="ctr">
              <a:lnSpc>
                <a:spcPts val="3919"/>
              </a:lnSpc>
              <a:spcBef>
                <a:spcPct val="0"/>
              </a:spcBef>
            </a:pPr>
            <a:r>
              <a:rPr lang="en-US" sz="2799">
                <a:solidFill>
                  <a:srgbClr val="FFFFFF"/>
                </a:solidFill>
                <a:latin typeface="Open Sans"/>
                <a:ea typeface="Open Sans"/>
                <a:cs typeface="Open Sans"/>
                <a:sym typeface="Open Sans"/>
              </a:rPr>
              <a:t>Less interpretable</a:t>
            </a:r>
          </a:p>
        </p:txBody>
      </p:sp>
      <p:sp>
        <p:nvSpPr>
          <p:cNvPr name="TextBox 22" id="22"/>
          <p:cNvSpPr txBox="true"/>
          <p:nvPr/>
        </p:nvSpPr>
        <p:spPr>
          <a:xfrm rot="0">
            <a:off x="11369120" y="6639500"/>
            <a:ext cx="3458592" cy="463470"/>
          </a:xfrm>
          <a:prstGeom prst="rect">
            <a:avLst/>
          </a:prstGeom>
        </p:spPr>
        <p:txBody>
          <a:bodyPr anchor="t" rtlCol="false" tIns="0" lIns="0" bIns="0" rIns="0">
            <a:spAutoFit/>
          </a:bodyPr>
          <a:lstStyle/>
          <a:p>
            <a:pPr algn="ctr">
              <a:lnSpc>
                <a:spcPts val="3854"/>
              </a:lnSpc>
              <a:spcBef>
                <a:spcPct val="0"/>
              </a:spcBef>
            </a:pPr>
            <a:r>
              <a:rPr lang="en-US" sz="2753">
                <a:solidFill>
                  <a:srgbClr val="FFFFFF"/>
                </a:solidFill>
                <a:latin typeface="Open Sans"/>
                <a:ea typeface="Open Sans"/>
                <a:cs typeface="Open Sans"/>
                <a:sym typeface="Open Sans"/>
              </a:rPr>
              <a:t>Slower to train</a:t>
            </a:r>
          </a:p>
        </p:txBody>
      </p:sp>
      <p:sp>
        <p:nvSpPr>
          <p:cNvPr name="TextBox 23" id="23"/>
          <p:cNvSpPr txBox="true"/>
          <p:nvPr/>
        </p:nvSpPr>
        <p:spPr>
          <a:xfrm rot="0">
            <a:off x="11470912" y="8583900"/>
            <a:ext cx="3385072" cy="471229"/>
          </a:xfrm>
          <a:prstGeom prst="rect">
            <a:avLst/>
          </a:prstGeom>
        </p:spPr>
        <p:txBody>
          <a:bodyPr anchor="t" rtlCol="false" tIns="0" lIns="0" bIns="0" rIns="0">
            <a:spAutoFit/>
          </a:bodyPr>
          <a:lstStyle/>
          <a:p>
            <a:pPr algn="ctr">
              <a:lnSpc>
                <a:spcPts val="3951"/>
              </a:lnSpc>
              <a:spcBef>
                <a:spcPct val="0"/>
              </a:spcBef>
            </a:pPr>
            <a:r>
              <a:rPr lang="en-US" sz="2822">
                <a:solidFill>
                  <a:srgbClr val="FFFFFF"/>
                </a:solidFill>
                <a:latin typeface="Open Sans"/>
                <a:ea typeface="Open Sans"/>
                <a:cs typeface="Open Sans"/>
                <a:sym typeface="Open Sans"/>
              </a:rPr>
              <a:t>May still overfit</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789727" y="14960"/>
            <a:ext cx="498273" cy="10272040"/>
            <a:chOff x="0" y="0"/>
            <a:chExt cx="131232" cy="2705393"/>
          </a:xfrm>
        </p:grpSpPr>
        <p:sp>
          <p:nvSpPr>
            <p:cNvPr name="Freeform 3" id="3"/>
            <p:cNvSpPr/>
            <p:nvPr/>
          </p:nvSpPr>
          <p:spPr>
            <a:xfrm flipH="false" flipV="false" rot="0">
              <a:off x="0" y="0"/>
              <a:ext cx="131232" cy="2705393"/>
            </a:xfrm>
            <a:custGeom>
              <a:avLst/>
              <a:gdLst/>
              <a:ahLst/>
              <a:cxnLst/>
              <a:rect r="r" b="b" t="t" l="l"/>
              <a:pathLst>
                <a:path h="2705393" w="131232">
                  <a:moveTo>
                    <a:pt x="0" y="0"/>
                  </a:moveTo>
                  <a:lnTo>
                    <a:pt x="131232" y="0"/>
                  </a:lnTo>
                  <a:lnTo>
                    <a:pt x="131232" y="2705393"/>
                  </a:lnTo>
                  <a:lnTo>
                    <a:pt x="0" y="2705393"/>
                  </a:lnTo>
                  <a:close/>
                </a:path>
              </a:pathLst>
            </a:custGeom>
            <a:solidFill>
              <a:srgbClr val="41A3A6"/>
            </a:solidFill>
          </p:spPr>
        </p:sp>
        <p:sp>
          <p:nvSpPr>
            <p:cNvPr name="TextBox 4" id="4"/>
            <p:cNvSpPr txBox="true"/>
            <p:nvPr/>
          </p:nvSpPr>
          <p:spPr>
            <a:xfrm>
              <a:off x="0" y="-38100"/>
              <a:ext cx="131232" cy="2743493"/>
            </a:xfrm>
            <a:prstGeom prst="rect">
              <a:avLst/>
            </a:prstGeom>
          </p:spPr>
          <p:txBody>
            <a:bodyPr anchor="ctr" rtlCol="false" tIns="50800" lIns="50800" bIns="50800" rIns="50800"/>
            <a:lstStyle/>
            <a:p>
              <a:pPr algn="ctr">
                <a:lnSpc>
                  <a:spcPts val="3359"/>
                </a:lnSpc>
              </a:pPr>
            </a:p>
          </p:txBody>
        </p:sp>
      </p:grpSp>
      <p:grpSp>
        <p:nvGrpSpPr>
          <p:cNvPr name="Group 5" id="5"/>
          <p:cNvGrpSpPr/>
          <p:nvPr/>
        </p:nvGrpSpPr>
        <p:grpSpPr>
          <a:xfrm rot="0">
            <a:off x="0" y="-9945"/>
            <a:ext cx="473594" cy="10272040"/>
            <a:chOff x="0" y="0"/>
            <a:chExt cx="124733" cy="2705393"/>
          </a:xfrm>
        </p:grpSpPr>
        <p:sp>
          <p:nvSpPr>
            <p:cNvPr name="Freeform 6" id="6"/>
            <p:cNvSpPr/>
            <p:nvPr/>
          </p:nvSpPr>
          <p:spPr>
            <a:xfrm flipH="false" flipV="false" rot="0">
              <a:off x="0" y="0"/>
              <a:ext cx="124733" cy="2705393"/>
            </a:xfrm>
            <a:custGeom>
              <a:avLst/>
              <a:gdLst/>
              <a:ahLst/>
              <a:cxnLst/>
              <a:rect r="r" b="b" t="t" l="l"/>
              <a:pathLst>
                <a:path h="2705393" w="124733">
                  <a:moveTo>
                    <a:pt x="0" y="0"/>
                  </a:moveTo>
                  <a:lnTo>
                    <a:pt x="124733" y="0"/>
                  </a:lnTo>
                  <a:lnTo>
                    <a:pt x="124733" y="2705393"/>
                  </a:lnTo>
                  <a:lnTo>
                    <a:pt x="0" y="2705393"/>
                  </a:lnTo>
                  <a:close/>
                </a:path>
              </a:pathLst>
            </a:custGeom>
            <a:solidFill>
              <a:srgbClr val="41A3A6"/>
            </a:solidFill>
          </p:spPr>
        </p:sp>
        <p:sp>
          <p:nvSpPr>
            <p:cNvPr name="TextBox 7" id="7"/>
            <p:cNvSpPr txBox="true"/>
            <p:nvPr/>
          </p:nvSpPr>
          <p:spPr>
            <a:xfrm>
              <a:off x="0" y="-38100"/>
              <a:ext cx="124733" cy="2743493"/>
            </a:xfrm>
            <a:prstGeom prst="rect">
              <a:avLst/>
            </a:prstGeom>
          </p:spPr>
          <p:txBody>
            <a:bodyPr anchor="ctr" rtlCol="false" tIns="50800" lIns="50800" bIns="50800" rIns="50800"/>
            <a:lstStyle/>
            <a:p>
              <a:pPr algn="ctr">
                <a:lnSpc>
                  <a:spcPts val="3359"/>
                </a:lnSpc>
              </a:pPr>
            </a:p>
          </p:txBody>
        </p:sp>
      </p:grpSp>
      <p:grpSp>
        <p:nvGrpSpPr>
          <p:cNvPr name="Group 8" id="8"/>
          <p:cNvGrpSpPr/>
          <p:nvPr/>
        </p:nvGrpSpPr>
        <p:grpSpPr>
          <a:xfrm rot="0">
            <a:off x="15532350" y="14960"/>
            <a:ext cx="2257377" cy="3771090"/>
            <a:chOff x="0" y="0"/>
            <a:chExt cx="594536" cy="993209"/>
          </a:xfrm>
        </p:grpSpPr>
        <p:sp>
          <p:nvSpPr>
            <p:cNvPr name="Freeform 9" id="9"/>
            <p:cNvSpPr/>
            <p:nvPr/>
          </p:nvSpPr>
          <p:spPr>
            <a:xfrm flipH="false" flipV="false" rot="0">
              <a:off x="0" y="0"/>
              <a:ext cx="594536" cy="993209"/>
            </a:xfrm>
            <a:custGeom>
              <a:avLst/>
              <a:gdLst/>
              <a:ahLst/>
              <a:cxnLst/>
              <a:rect r="r" b="b" t="t" l="l"/>
              <a:pathLst>
                <a:path h="993209" w="594536">
                  <a:moveTo>
                    <a:pt x="0" y="0"/>
                  </a:moveTo>
                  <a:lnTo>
                    <a:pt x="594536" y="0"/>
                  </a:lnTo>
                  <a:lnTo>
                    <a:pt x="594536" y="993209"/>
                  </a:lnTo>
                  <a:lnTo>
                    <a:pt x="0" y="993209"/>
                  </a:lnTo>
                  <a:close/>
                </a:path>
              </a:pathLst>
            </a:custGeom>
            <a:solidFill>
              <a:srgbClr val="0C4E50"/>
            </a:solidFill>
          </p:spPr>
        </p:sp>
        <p:sp>
          <p:nvSpPr>
            <p:cNvPr name="TextBox 10" id="10"/>
            <p:cNvSpPr txBox="true"/>
            <p:nvPr/>
          </p:nvSpPr>
          <p:spPr>
            <a:xfrm>
              <a:off x="0" y="-38100"/>
              <a:ext cx="594536" cy="1031309"/>
            </a:xfrm>
            <a:prstGeom prst="rect">
              <a:avLst/>
            </a:prstGeom>
          </p:spPr>
          <p:txBody>
            <a:bodyPr anchor="ctr" rtlCol="false" tIns="50800" lIns="50800" bIns="50800" rIns="50800"/>
            <a:lstStyle/>
            <a:p>
              <a:pPr algn="ctr">
                <a:lnSpc>
                  <a:spcPts val="3359"/>
                </a:lnSpc>
              </a:pPr>
            </a:p>
          </p:txBody>
        </p:sp>
      </p:grpSp>
      <p:sp>
        <p:nvSpPr>
          <p:cNvPr name="Freeform 11" id="11"/>
          <p:cNvSpPr/>
          <p:nvPr/>
        </p:nvSpPr>
        <p:spPr>
          <a:xfrm flipH="false" flipV="false" rot="0">
            <a:off x="1028700" y="4703776"/>
            <a:ext cx="7847040" cy="4673194"/>
          </a:xfrm>
          <a:custGeom>
            <a:avLst/>
            <a:gdLst/>
            <a:ahLst/>
            <a:cxnLst/>
            <a:rect r="r" b="b" t="t" l="l"/>
            <a:pathLst>
              <a:path h="4673194" w="7847040">
                <a:moveTo>
                  <a:pt x="0" y="0"/>
                </a:moveTo>
                <a:lnTo>
                  <a:pt x="7847040" y="0"/>
                </a:lnTo>
                <a:lnTo>
                  <a:pt x="7847040" y="4673194"/>
                </a:lnTo>
                <a:lnTo>
                  <a:pt x="0" y="4673194"/>
                </a:lnTo>
                <a:lnTo>
                  <a:pt x="0" y="0"/>
                </a:lnTo>
                <a:close/>
              </a:path>
            </a:pathLst>
          </a:custGeom>
          <a:blipFill>
            <a:blip r:embed="rId2"/>
            <a:stretch>
              <a:fillRect l="0" t="0" r="-1439" b="0"/>
            </a:stretch>
          </a:blipFill>
        </p:spPr>
      </p:sp>
      <p:sp>
        <p:nvSpPr>
          <p:cNvPr name="Freeform 12" id="12"/>
          <p:cNvSpPr/>
          <p:nvPr/>
        </p:nvSpPr>
        <p:spPr>
          <a:xfrm flipH="false" flipV="false" rot="0">
            <a:off x="9256740" y="4647425"/>
            <a:ext cx="8151987" cy="4785896"/>
          </a:xfrm>
          <a:custGeom>
            <a:avLst/>
            <a:gdLst/>
            <a:ahLst/>
            <a:cxnLst/>
            <a:rect r="r" b="b" t="t" l="l"/>
            <a:pathLst>
              <a:path h="4785896" w="8151987">
                <a:moveTo>
                  <a:pt x="0" y="0"/>
                </a:moveTo>
                <a:lnTo>
                  <a:pt x="8151987" y="0"/>
                </a:lnTo>
                <a:lnTo>
                  <a:pt x="8151987" y="4785896"/>
                </a:lnTo>
                <a:lnTo>
                  <a:pt x="0" y="4785896"/>
                </a:lnTo>
                <a:lnTo>
                  <a:pt x="0" y="0"/>
                </a:lnTo>
                <a:close/>
              </a:path>
            </a:pathLst>
          </a:custGeom>
          <a:blipFill>
            <a:blip r:embed="rId2"/>
            <a:stretch>
              <a:fillRect l="0" t="0" r="0" b="0"/>
            </a:stretch>
          </a:blipFill>
        </p:spPr>
      </p:sp>
      <p:sp>
        <p:nvSpPr>
          <p:cNvPr name="TextBox 13" id="13"/>
          <p:cNvSpPr txBox="true"/>
          <p:nvPr/>
        </p:nvSpPr>
        <p:spPr>
          <a:xfrm rot="0">
            <a:off x="1028700" y="331190"/>
            <a:ext cx="12705773" cy="1226820"/>
          </a:xfrm>
          <a:prstGeom prst="rect">
            <a:avLst/>
          </a:prstGeom>
        </p:spPr>
        <p:txBody>
          <a:bodyPr anchor="t" rtlCol="false" tIns="0" lIns="0" bIns="0" rIns="0">
            <a:spAutoFit/>
          </a:bodyPr>
          <a:lstStyle/>
          <a:p>
            <a:pPr algn="l" marL="0" indent="0" lvl="0">
              <a:lnSpc>
                <a:spcPts val="10080"/>
              </a:lnSpc>
              <a:spcBef>
                <a:spcPct val="0"/>
              </a:spcBef>
            </a:pPr>
            <a:r>
              <a:rPr lang="en-US" sz="7200">
                <a:solidFill>
                  <a:srgbClr val="4B4545"/>
                </a:solidFill>
                <a:latin typeface="Corben"/>
                <a:ea typeface="Corben"/>
                <a:cs typeface="Corben"/>
                <a:sym typeface="Corben"/>
              </a:rPr>
              <a:t>4- Support Vector Machine</a:t>
            </a:r>
          </a:p>
        </p:txBody>
      </p:sp>
      <p:sp>
        <p:nvSpPr>
          <p:cNvPr name="TextBox 14" id="14"/>
          <p:cNvSpPr txBox="true"/>
          <p:nvPr/>
        </p:nvSpPr>
        <p:spPr>
          <a:xfrm rot="0">
            <a:off x="1028700" y="2230595"/>
            <a:ext cx="9989742" cy="1625600"/>
          </a:xfrm>
          <a:prstGeom prst="rect">
            <a:avLst/>
          </a:prstGeom>
        </p:spPr>
        <p:txBody>
          <a:bodyPr anchor="t" rtlCol="false" tIns="0" lIns="0" bIns="0" rIns="0">
            <a:spAutoFit/>
          </a:bodyPr>
          <a:lstStyle/>
          <a:p>
            <a:pPr algn="l" marL="0" indent="0" lvl="0">
              <a:lnSpc>
                <a:spcPts val="4419"/>
              </a:lnSpc>
            </a:pPr>
            <a:r>
              <a:rPr lang="en-US" sz="2599">
                <a:solidFill>
                  <a:srgbClr val="4B4545"/>
                </a:solidFill>
                <a:latin typeface="Open Sans"/>
                <a:ea typeface="Open Sans"/>
                <a:cs typeface="Open Sans"/>
                <a:sym typeface="Open Sans"/>
              </a:rPr>
              <a:t>SVM aims to find a hyperplane that best separates data points in feature space. For regression (SVR), it tries to find a "tube" around the hyperplane that best fits the data..</a:t>
            </a:r>
          </a:p>
        </p:txBody>
      </p:sp>
      <p:sp>
        <p:nvSpPr>
          <p:cNvPr name="TextBox 15" id="15"/>
          <p:cNvSpPr txBox="true"/>
          <p:nvPr/>
        </p:nvSpPr>
        <p:spPr>
          <a:xfrm rot="0">
            <a:off x="3341779" y="4100037"/>
            <a:ext cx="1088678" cy="662941"/>
          </a:xfrm>
          <a:prstGeom prst="rect">
            <a:avLst/>
          </a:prstGeom>
        </p:spPr>
        <p:txBody>
          <a:bodyPr anchor="t" rtlCol="false" tIns="0" lIns="0" bIns="0" rIns="0">
            <a:spAutoFit/>
          </a:bodyPr>
          <a:lstStyle/>
          <a:p>
            <a:pPr algn="ctr">
              <a:lnSpc>
                <a:spcPts val="5459"/>
              </a:lnSpc>
              <a:spcBef>
                <a:spcPct val="0"/>
              </a:spcBef>
            </a:pPr>
            <a:r>
              <a:rPr lang="en-US" b="true" sz="3899">
                <a:solidFill>
                  <a:srgbClr val="4B4545"/>
                </a:solidFill>
                <a:latin typeface="Open Sans Bold"/>
                <a:ea typeface="Open Sans Bold"/>
                <a:cs typeface="Open Sans Bold"/>
                <a:sym typeface="Open Sans Bold"/>
              </a:rPr>
              <a:t>Pros</a:t>
            </a:r>
          </a:p>
        </p:txBody>
      </p:sp>
      <p:sp>
        <p:nvSpPr>
          <p:cNvPr name="TextBox 16" id="16"/>
          <p:cNvSpPr txBox="true"/>
          <p:nvPr/>
        </p:nvSpPr>
        <p:spPr>
          <a:xfrm rot="0">
            <a:off x="11469712" y="3984484"/>
            <a:ext cx="1132880" cy="662941"/>
          </a:xfrm>
          <a:prstGeom prst="rect">
            <a:avLst/>
          </a:prstGeom>
        </p:spPr>
        <p:txBody>
          <a:bodyPr anchor="t" rtlCol="false" tIns="0" lIns="0" bIns="0" rIns="0">
            <a:spAutoFit/>
          </a:bodyPr>
          <a:lstStyle/>
          <a:p>
            <a:pPr algn="ctr">
              <a:lnSpc>
                <a:spcPts val="5459"/>
              </a:lnSpc>
              <a:spcBef>
                <a:spcPct val="0"/>
              </a:spcBef>
            </a:pPr>
            <a:r>
              <a:rPr lang="en-US" b="true" sz="3899">
                <a:solidFill>
                  <a:srgbClr val="4B4545"/>
                </a:solidFill>
                <a:latin typeface="Open Sans Bold"/>
                <a:ea typeface="Open Sans Bold"/>
                <a:cs typeface="Open Sans Bold"/>
                <a:sym typeface="Open Sans Bold"/>
              </a:rPr>
              <a:t>cons</a:t>
            </a:r>
          </a:p>
        </p:txBody>
      </p:sp>
      <p:sp>
        <p:nvSpPr>
          <p:cNvPr name="TextBox 17" id="17"/>
          <p:cNvSpPr txBox="true"/>
          <p:nvPr/>
        </p:nvSpPr>
        <p:spPr>
          <a:xfrm rot="0">
            <a:off x="3703682" y="6771133"/>
            <a:ext cx="3834020" cy="481330"/>
          </a:xfrm>
          <a:prstGeom prst="rect">
            <a:avLst/>
          </a:prstGeom>
        </p:spPr>
        <p:txBody>
          <a:bodyPr anchor="t" rtlCol="false" tIns="0" lIns="0" bIns="0" rIns="0">
            <a:spAutoFit/>
          </a:bodyPr>
          <a:lstStyle/>
          <a:p>
            <a:pPr algn="ctr">
              <a:lnSpc>
                <a:spcPts val="3919"/>
              </a:lnSpc>
              <a:spcBef>
                <a:spcPct val="0"/>
              </a:spcBef>
            </a:pPr>
            <a:r>
              <a:rPr lang="en-US" sz="2799">
                <a:solidFill>
                  <a:srgbClr val="FFFFFF"/>
                </a:solidFill>
                <a:latin typeface="Open Sans"/>
                <a:ea typeface="Open Sans"/>
                <a:cs typeface="Open Sans"/>
                <a:sym typeface="Open Sans"/>
              </a:rPr>
              <a:t>Robust to outliers</a:t>
            </a:r>
          </a:p>
        </p:txBody>
      </p:sp>
      <p:sp>
        <p:nvSpPr>
          <p:cNvPr name="TextBox 18" id="18"/>
          <p:cNvSpPr txBox="true"/>
          <p:nvPr/>
        </p:nvSpPr>
        <p:spPr>
          <a:xfrm rot="0">
            <a:off x="3547566" y="5162441"/>
            <a:ext cx="3834020" cy="976630"/>
          </a:xfrm>
          <a:prstGeom prst="rect">
            <a:avLst/>
          </a:prstGeom>
        </p:spPr>
        <p:txBody>
          <a:bodyPr anchor="t" rtlCol="false" tIns="0" lIns="0" bIns="0" rIns="0">
            <a:spAutoFit/>
          </a:bodyPr>
          <a:lstStyle/>
          <a:p>
            <a:pPr algn="ctr">
              <a:lnSpc>
                <a:spcPts val="3919"/>
              </a:lnSpc>
              <a:spcBef>
                <a:spcPct val="0"/>
              </a:spcBef>
            </a:pPr>
            <a:r>
              <a:rPr lang="en-US" sz="2799">
                <a:solidFill>
                  <a:srgbClr val="FFFFFF"/>
                </a:solidFill>
                <a:latin typeface="Open Sans"/>
                <a:ea typeface="Open Sans"/>
                <a:cs typeface="Open Sans"/>
                <a:sym typeface="Open Sans"/>
              </a:rPr>
              <a:t>Effective in high-dimensional spaces:</a:t>
            </a:r>
          </a:p>
        </p:txBody>
      </p:sp>
      <p:sp>
        <p:nvSpPr>
          <p:cNvPr name="TextBox 19" id="19"/>
          <p:cNvSpPr txBox="true"/>
          <p:nvPr/>
        </p:nvSpPr>
        <p:spPr>
          <a:xfrm rot="0">
            <a:off x="4068553" y="8167599"/>
            <a:ext cx="3469150" cy="463926"/>
          </a:xfrm>
          <a:prstGeom prst="rect">
            <a:avLst/>
          </a:prstGeom>
        </p:spPr>
        <p:txBody>
          <a:bodyPr anchor="t" rtlCol="false" tIns="0" lIns="0" bIns="0" rIns="0">
            <a:spAutoFit/>
          </a:bodyPr>
          <a:lstStyle/>
          <a:p>
            <a:pPr algn="ctr">
              <a:lnSpc>
                <a:spcPts val="3829"/>
              </a:lnSpc>
              <a:spcBef>
                <a:spcPct val="0"/>
              </a:spcBef>
            </a:pPr>
            <a:r>
              <a:rPr lang="en-US" sz="2735">
                <a:solidFill>
                  <a:srgbClr val="FFFFFF"/>
                </a:solidFill>
                <a:latin typeface="Open Sans"/>
                <a:ea typeface="Open Sans"/>
                <a:cs typeface="Open Sans"/>
                <a:sym typeface="Open Sans"/>
              </a:rPr>
              <a:t>Non_Linear modeling </a:t>
            </a:r>
          </a:p>
        </p:txBody>
      </p:sp>
      <p:sp>
        <p:nvSpPr>
          <p:cNvPr name="TextBox 20" id="20"/>
          <p:cNvSpPr txBox="true"/>
          <p:nvPr/>
        </p:nvSpPr>
        <p:spPr>
          <a:xfrm rot="0">
            <a:off x="12260305" y="5410091"/>
            <a:ext cx="2144857" cy="481330"/>
          </a:xfrm>
          <a:prstGeom prst="rect">
            <a:avLst/>
          </a:prstGeom>
        </p:spPr>
        <p:txBody>
          <a:bodyPr anchor="t" rtlCol="false" tIns="0" lIns="0" bIns="0" rIns="0">
            <a:spAutoFit/>
          </a:bodyPr>
          <a:lstStyle/>
          <a:p>
            <a:pPr algn="ctr">
              <a:lnSpc>
                <a:spcPts val="3919"/>
              </a:lnSpc>
              <a:spcBef>
                <a:spcPct val="0"/>
              </a:spcBef>
            </a:pPr>
            <a:r>
              <a:rPr lang="en-US" sz="2799">
                <a:solidFill>
                  <a:srgbClr val="FFFFFF"/>
                </a:solidFill>
                <a:latin typeface="Open Sans"/>
                <a:ea typeface="Open Sans"/>
                <a:cs typeface="Open Sans"/>
                <a:sym typeface="Open Sans"/>
              </a:rPr>
              <a:t>Slow training</a:t>
            </a:r>
          </a:p>
        </p:txBody>
      </p:sp>
      <p:sp>
        <p:nvSpPr>
          <p:cNvPr name="TextBox 21" id="21"/>
          <p:cNvSpPr txBox="true"/>
          <p:nvPr/>
        </p:nvSpPr>
        <p:spPr>
          <a:xfrm rot="0">
            <a:off x="11931658" y="6551235"/>
            <a:ext cx="3458592" cy="949245"/>
          </a:xfrm>
          <a:prstGeom prst="rect">
            <a:avLst/>
          </a:prstGeom>
        </p:spPr>
        <p:txBody>
          <a:bodyPr anchor="t" rtlCol="false" tIns="0" lIns="0" bIns="0" rIns="0">
            <a:spAutoFit/>
          </a:bodyPr>
          <a:lstStyle/>
          <a:p>
            <a:pPr algn="ctr">
              <a:lnSpc>
                <a:spcPts val="3854"/>
              </a:lnSpc>
              <a:spcBef>
                <a:spcPct val="0"/>
              </a:spcBef>
            </a:pPr>
            <a:r>
              <a:rPr lang="en-US" sz="2753">
                <a:solidFill>
                  <a:srgbClr val="FFFFFF"/>
                </a:solidFill>
                <a:latin typeface="Open Sans"/>
                <a:ea typeface="Open Sans"/>
                <a:cs typeface="Open Sans"/>
                <a:sym typeface="Open Sans"/>
              </a:rPr>
              <a:t>Requires careful tuning</a:t>
            </a:r>
          </a:p>
        </p:txBody>
      </p:sp>
      <p:sp>
        <p:nvSpPr>
          <p:cNvPr name="TextBox 22" id="22"/>
          <p:cNvSpPr txBox="true"/>
          <p:nvPr/>
        </p:nvSpPr>
        <p:spPr>
          <a:xfrm rot="0">
            <a:off x="12005178" y="8160295"/>
            <a:ext cx="3385072" cy="471229"/>
          </a:xfrm>
          <a:prstGeom prst="rect">
            <a:avLst/>
          </a:prstGeom>
        </p:spPr>
        <p:txBody>
          <a:bodyPr anchor="t" rtlCol="false" tIns="0" lIns="0" bIns="0" rIns="0">
            <a:spAutoFit/>
          </a:bodyPr>
          <a:lstStyle/>
          <a:p>
            <a:pPr algn="ctr">
              <a:lnSpc>
                <a:spcPts val="3951"/>
              </a:lnSpc>
              <a:spcBef>
                <a:spcPct val="0"/>
              </a:spcBef>
            </a:pPr>
            <a:r>
              <a:rPr lang="en-US" sz="2822">
                <a:solidFill>
                  <a:srgbClr val="FFFFFF"/>
                </a:solidFill>
                <a:latin typeface="Open Sans"/>
                <a:ea typeface="Open Sans"/>
                <a:cs typeface="Open Sans"/>
                <a:sym typeface="Open Sans"/>
              </a:rPr>
              <a:t>Doesn't scale well</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789727" y="14960"/>
            <a:ext cx="498273" cy="10272040"/>
            <a:chOff x="0" y="0"/>
            <a:chExt cx="131232" cy="2705393"/>
          </a:xfrm>
        </p:grpSpPr>
        <p:sp>
          <p:nvSpPr>
            <p:cNvPr name="Freeform 3" id="3"/>
            <p:cNvSpPr/>
            <p:nvPr/>
          </p:nvSpPr>
          <p:spPr>
            <a:xfrm flipH="false" flipV="false" rot="0">
              <a:off x="0" y="0"/>
              <a:ext cx="131232" cy="2705393"/>
            </a:xfrm>
            <a:custGeom>
              <a:avLst/>
              <a:gdLst/>
              <a:ahLst/>
              <a:cxnLst/>
              <a:rect r="r" b="b" t="t" l="l"/>
              <a:pathLst>
                <a:path h="2705393" w="131232">
                  <a:moveTo>
                    <a:pt x="0" y="0"/>
                  </a:moveTo>
                  <a:lnTo>
                    <a:pt x="131232" y="0"/>
                  </a:lnTo>
                  <a:lnTo>
                    <a:pt x="131232" y="2705393"/>
                  </a:lnTo>
                  <a:lnTo>
                    <a:pt x="0" y="2705393"/>
                  </a:lnTo>
                  <a:close/>
                </a:path>
              </a:pathLst>
            </a:custGeom>
            <a:solidFill>
              <a:srgbClr val="41A3A6"/>
            </a:solidFill>
          </p:spPr>
        </p:sp>
        <p:sp>
          <p:nvSpPr>
            <p:cNvPr name="TextBox 4" id="4"/>
            <p:cNvSpPr txBox="true"/>
            <p:nvPr/>
          </p:nvSpPr>
          <p:spPr>
            <a:xfrm>
              <a:off x="0" y="-38100"/>
              <a:ext cx="131232" cy="2743493"/>
            </a:xfrm>
            <a:prstGeom prst="rect">
              <a:avLst/>
            </a:prstGeom>
          </p:spPr>
          <p:txBody>
            <a:bodyPr anchor="ctr" rtlCol="false" tIns="50800" lIns="50800" bIns="50800" rIns="50800"/>
            <a:lstStyle/>
            <a:p>
              <a:pPr algn="ctr">
                <a:lnSpc>
                  <a:spcPts val="3359"/>
                </a:lnSpc>
              </a:pPr>
            </a:p>
          </p:txBody>
        </p:sp>
      </p:grpSp>
      <p:grpSp>
        <p:nvGrpSpPr>
          <p:cNvPr name="Group 5" id="5"/>
          <p:cNvGrpSpPr/>
          <p:nvPr/>
        </p:nvGrpSpPr>
        <p:grpSpPr>
          <a:xfrm rot="0">
            <a:off x="0" y="-9945"/>
            <a:ext cx="473594" cy="10272040"/>
            <a:chOff x="0" y="0"/>
            <a:chExt cx="124733" cy="2705393"/>
          </a:xfrm>
        </p:grpSpPr>
        <p:sp>
          <p:nvSpPr>
            <p:cNvPr name="Freeform 6" id="6"/>
            <p:cNvSpPr/>
            <p:nvPr/>
          </p:nvSpPr>
          <p:spPr>
            <a:xfrm flipH="false" flipV="false" rot="0">
              <a:off x="0" y="0"/>
              <a:ext cx="124733" cy="2705393"/>
            </a:xfrm>
            <a:custGeom>
              <a:avLst/>
              <a:gdLst/>
              <a:ahLst/>
              <a:cxnLst/>
              <a:rect r="r" b="b" t="t" l="l"/>
              <a:pathLst>
                <a:path h="2705393" w="124733">
                  <a:moveTo>
                    <a:pt x="0" y="0"/>
                  </a:moveTo>
                  <a:lnTo>
                    <a:pt x="124733" y="0"/>
                  </a:lnTo>
                  <a:lnTo>
                    <a:pt x="124733" y="2705393"/>
                  </a:lnTo>
                  <a:lnTo>
                    <a:pt x="0" y="2705393"/>
                  </a:lnTo>
                  <a:close/>
                </a:path>
              </a:pathLst>
            </a:custGeom>
            <a:solidFill>
              <a:srgbClr val="41A3A6"/>
            </a:solidFill>
          </p:spPr>
        </p:sp>
        <p:sp>
          <p:nvSpPr>
            <p:cNvPr name="TextBox 7" id="7"/>
            <p:cNvSpPr txBox="true"/>
            <p:nvPr/>
          </p:nvSpPr>
          <p:spPr>
            <a:xfrm>
              <a:off x="0" y="-38100"/>
              <a:ext cx="124733" cy="2743493"/>
            </a:xfrm>
            <a:prstGeom prst="rect">
              <a:avLst/>
            </a:prstGeom>
          </p:spPr>
          <p:txBody>
            <a:bodyPr anchor="ctr" rtlCol="false" tIns="50800" lIns="50800" bIns="50800" rIns="50800"/>
            <a:lstStyle/>
            <a:p>
              <a:pPr algn="ctr">
                <a:lnSpc>
                  <a:spcPts val="3359"/>
                </a:lnSpc>
              </a:pPr>
            </a:p>
          </p:txBody>
        </p:sp>
      </p:grpSp>
      <p:grpSp>
        <p:nvGrpSpPr>
          <p:cNvPr name="Group 8" id="8"/>
          <p:cNvGrpSpPr/>
          <p:nvPr/>
        </p:nvGrpSpPr>
        <p:grpSpPr>
          <a:xfrm rot="0">
            <a:off x="15782340" y="14960"/>
            <a:ext cx="2007387" cy="3771090"/>
            <a:chOff x="0" y="0"/>
            <a:chExt cx="528695" cy="993209"/>
          </a:xfrm>
        </p:grpSpPr>
        <p:sp>
          <p:nvSpPr>
            <p:cNvPr name="Freeform 9" id="9"/>
            <p:cNvSpPr/>
            <p:nvPr/>
          </p:nvSpPr>
          <p:spPr>
            <a:xfrm flipH="false" flipV="false" rot="0">
              <a:off x="0" y="0"/>
              <a:ext cx="528695" cy="993209"/>
            </a:xfrm>
            <a:custGeom>
              <a:avLst/>
              <a:gdLst/>
              <a:ahLst/>
              <a:cxnLst/>
              <a:rect r="r" b="b" t="t" l="l"/>
              <a:pathLst>
                <a:path h="993209" w="528695">
                  <a:moveTo>
                    <a:pt x="0" y="0"/>
                  </a:moveTo>
                  <a:lnTo>
                    <a:pt x="528695" y="0"/>
                  </a:lnTo>
                  <a:lnTo>
                    <a:pt x="528695" y="993209"/>
                  </a:lnTo>
                  <a:lnTo>
                    <a:pt x="0" y="993209"/>
                  </a:lnTo>
                  <a:close/>
                </a:path>
              </a:pathLst>
            </a:custGeom>
            <a:solidFill>
              <a:srgbClr val="0C4E50"/>
            </a:solidFill>
          </p:spPr>
        </p:sp>
        <p:sp>
          <p:nvSpPr>
            <p:cNvPr name="TextBox 10" id="10"/>
            <p:cNvSpPr txBox="true"/>
            <p:nvPr/>
          </p:nvSpPr>
          <p:spPr>
            <a:xfrm>
              <a:off x="0" y="-38100"/>
              <a:ext cx="528695" cy="1031309"/>
            </a:xfrm>
            <a:prstGeom prst="rect">
              <a:avLst/>
            </a:prstGeom>
          </p:spPr>
          <p:txBody>
            <a:bodyPr anchor="ctr" rtlCol="false" tIns="50800" lIns="50800" bIns="50800" rIns="50800"/>
            <a:lstStyle/>
            <a:p>
              <a:pPr algn="ctr">
                <a:lnSpc>
                  <a:spcPts val="3359"/>
                </a:lnSpc>
              </a:pPr>
            </a:p>
          </p:txBody>
        </p:sp>
      </p:grpSp>
      <p:sp>
        <p:nvSpPr>
          <p:cNvPr name="Freeform 11" id="11"/>
          <p:cNvSpPr/>
          <p:nvPr/>
        </p:nvSpPr>
        <p:spPr>
          <a:xfrm flipH="false" flipV="false" rot="0">
            <a:off x="9975491" y="4847450"/>
            <a:ext cx="5556858" cy="4900139"/>
          </a:xfrm>
          <a:custGeom>
            <a:avLst/>
            <a:gdLst/>
            <a:ahLst/>
            <a:cxnLst/>
            <a:rect r="r" b="b" t="t" l="l"/>
            <a:pathLst>
              <a:path h="4900139" w="5556858">
                <a:moveTo>
                  <a:pt x="0" y="0"/>
                </a:moveTo>
                <a:lnTo>
                  <a:pt x="5556859" y="0"/>
                </a:lnTo>
                <a:lnTo>
                  <a:pt x="5556859" y="4900139"/>
                </a:lnTo>
                <a:lnTo>
                  <a:pt x="0" y="490013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2" id="12"/>
          <p:cNvSpPr/>
          <p:nvPr/>
        </p:nvSpPr>
        <p:spPr>
          <a:xfrm flipH="false" flipV="false" rot="0">
            <a:off x="1803356" y="4847450"/>
            <a:ext cx="5556858" cy="4900139"/>
          </a:xfrm>
          <a:custGeom>
            <a:avLst/>
            <a:gdLst/>
            <a:ahLst/>
            <a:cxnLst/>
            <a:rect r="r" b="b" t="t" l="l"/>
            <a:pathLst>
              <a:path h="4900139" w="5556858">
                <a:moveTo>
                  <a:pt x="0" y="0"/>
                </a:moveTo>
                <a:lnTo>
                  <a:pt x="5556858" y="0"/>
                </a:lnTo>
                <a:lnTo>
                  <a:pt x="5556858" y="4900139"/>
                </a:lnTo>
                <a:lnTo>
                  <a:pt x="0" y="490013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3" id="13"/>
          <p:cNvSpPr txBox="true"/>
          <p:nvPr/>
        </p:nvSpPr>
        <p:spPr>
          <a:xfrm rot="0">
            <a:off x="1028700" y="331190"/>
            <a:ext cx="12705773" cy="1226820"/>
          </a:xfrm>
          <a:prstGeom prst="rect">
            <a:avLst/>
          </a:prstGeom>
        </p:spPr>
        <p:txBody>
          <a:bodyPr anchor="t" rtlCol="false" tIns="0" lIns="0" bIns="0" rIns="0">
            <a:spAutoFit/>
          </a:bodyPr>
          <a:lstStyle/>
          <a:p>
            <a:pPr algn="l" marL="0" indent="0" lvl="0">
              <a:lnSpc>
                <a:spcPts val="10080"/>
              </a:lnSpc>
              <a:spcBef>
                <a:spcPct val="0"/>
              </a:spcBef>
            </a:pPr>
            <a:r>
              <a:rPr lang="en-US" sz="7200">
                <a:solidFill>
                  <a:srgbClr val="4B4545"/>
                </a:solidFill>
                <a:latin typeface="Corben"/>
                <a:ea typeface="Corben"/>
                <a:cs typeface="Corben"/>
                <a:sym typeface="Corben"/>
              </a:rPr>
              <a:t>5- Gradient Boosting</a:t>
            </a:r>
          </a:p>
        </p:txBody>
      </p:sp>
      <p:sp>
        <p:nvSpPr>
          <p:cNvPr name="TextBox 14" id="14"/>
          <p:cNvSpPr txBox="true"/>
          <p:nvPr/>
        </p:nvSpPr>
        <p:spPr>
          <a:xfrm rot="0">
            <a:off x="1028700" y="2230595"/>
            <a:ext cx="9989742" cy="1073150"/>
          </a:xfrm>
          <a:prstGeom prst="rect">
            <a:avLst/>
          </a:prstGeom>
        </p:spPr>
        <p:txBody>
          <a:bodyPr anchor="t" rtlCol="false" tIns="0" lIns="0" bIns="0" rIns="0">
            <a:spAutoFit/>
          </a:bodyPr>
          <a:lstStyle/>
          <a:p>
            <a:pPr algn="l" marL="0" indent="0" lvl="0">
              <a:lnSpc>
                <a:spcPts val="4419"/>
              </a:lnSpc>
            </a:pPr>
            <a:r>
              <a:rPr lang="en-US" sz="2599">
                <a:solidFill>
                  <a:srgbClr val="4B4545"/>
                </a:solidFill>
                <a:latin typeface="Open Sans"/>
                <a:ea typeface="Open Sans"/>
                <a:cs typeface="Open Sans"/>
                <a:sym typeface="Open Sans"/>
              </a:rPr>
              <a:t>is an ensemble technique that builds trees sequentially, where each new tree corrects the errors made by the previous trees.</a:t>
            </a:r>
          </a:p>
        </p:txBody>
      </p:sp>
      <p:sp>
        <p:nvSpPr>
          <p:cNvPr name="TextBox 15" id="15"/>
          <p:cNvSpPr txBox="true"/>
          <p:nvPr/>
        </p:nvSpPr>
        <p:spPr>
          <a:xfrm rot="0">
            <a:off x="3341779" y="4100037"/>
            <a:ext cx="1088678" cy="662941"/>
          </a:xfrm>
          <a:prstGeom prst="rect">
            <a:avLst/>
          </a:prstGeom>
        </p:spPr>
        <p:txBody>
          <a:bodyPr anchor="t" rtlCol="false" tIns="0" lIns="0" bIns="0" rIns="0">
            <a:spAutoFit/>
          </a:bodyPr>
          <a:lstStyle/>
          <a:p>
            <a:pPr algn="ctr">
              <a:lnSpc>
                <a:spcPts val="5459"/>
              </a:lnSpc>
              <a:spcBef>
                <a:spcPct val="0"/>
              </a:spcBef>
            </a:pPr>
            <a:r>
              <a:rPr lang="en-US" b="true" sz="3899">
                <a:solidFill>
                  <a:srgbClr val="4B4545"/>
                </a:solidFill>
                <a:latin typeface="Open Sans Bold"/>
                <a:ea typeface="Open Sans Bold"/>
                <a:cs typeface="Open Sans Bold"/>
                <a:sym typeface="Open Sans Bold"/>
              </a:rPr>
              <a:t>Pros</a:t>
            </a:r>
          </a:p>
        </p:txBody>
      </p:sp>
      <p:sp>
        <p:nvSpPr>
          <p:cNvPr name="TextBox 16" id="16"/>
          <p:cNvSpPr txBox="true"/>
          <p:nvPr/>
        </p:nvSpPr>
        <p:spPr>
          <a:xfrm rot="0">
            <a:off x="11469712" y="3984484"/>
            <a:ext cx="1132880" cy="662941"/>
          </a:xfrm>
          <a:prstGeom prst="rect">
            <a:avLst/>
          </a:prstGeom>
        </p:spPr>
        <p:txBody>
          <a:bodyPr anchor="t" rtlCol="false" tIns="0" lIns="0" bIns="0" rIns="0">
            <a:spAutoFit/>
          </a:bodyPr>
          <a:lstStyle/>
          <a:p>
            <a:pPr algn="ctr">
              <a:lnSpc>
                <a:spcPts val="5459"/>
              </a:lnSpc>
              <a:spcBef>
                <a:spcPct val="0"/>
              </a:spcBef>
            </a:pPr>
            <a:r>
              <a:rPr lang="en-US" b="true" sz="3899">
                <a:solidFill>
                  <a:srgbClr val="4B4545"/>
                </a:solidFill>
                <a:latin typeface="Open Sans Bold"/>
                <a:ea typeface="Open Sans Bold"/>
                <a:cs typeface="Open Sans Bold"/>
                <a:sym typeface="Open Sans Bold"/>
              </a:rPr>
              <a:t>cons</a:t>
            </a:r>
          </a:p>
        </p:txBody>
      </p:sp>
      <p:sp>
        <p:nvSpPr>
          <p:cNvPr name="TextBox 17" id="17"/>
          <p:cNvSpPr txBox="true"/>
          <p:nvPr/>
        </p:nvSpPr>
        <p:spPr>
          <a:xfrm rot="0">
            <a:off x="3223536" y="6894835"/>
            <a:ext cx="3834020" cy="481330"/>
          </a:xfrm>
          <a:prstGeom prst="rect">
            <a:avLst/>
          </a:prstGeom>
        </p:spPr>
        <p:txBody>
          <a:bodyPr anchor="t" rtlCol="false" tIns="0" lIns="0" bIns="0" rIns="0">
            <a:spAutoFit/>
          </a:bodyPr>
          <a:lstStyle/>
          <a:p>
            <a:pPr algn="ctr">
              <a:lnSpc>
                <a:spcPts val="3919"/>
              </a:lnSpc>
              <a:spcBef>
                <a:spcPct val="0"/>
              </a:spcBef>
            </a:pPr>
            <a:r>
              <a:rPr lang="en-US" sz="2799">
                <a:solidFill>
                  <a:srgbClr val="0C4E50"/>
                </a:solidFill>
                <a:latin typeface="Open Sans"/>
                <a:ea typeface="Open Sans"/>
                <a:cs typeface="Open Sans"/>
                <a:sym typeface="Open Sans"/>
              </a:rPr>
              <a:t>High accuracy</a:t>
            </a:r>
          </a:p>
        </p:txBody>
      </p:sp>
      <p:sp>
        <p:nvSpPr>
          <p:cNvPr name="TextBox 18" id="18"/>
          <p:cNvSpPr txBox="true"/>
          <p:nvPr/>
        </p:nvSpPr>
        <p:spPr>
          <a:xfrm rot="0">
            <a:off x="3307533" y="5068925"/>
            <a:ext cx="3834020" cy="976630"/>
          </a:xfrm>
          <a:prstGeom prst="rect">
            <a:avLst/>
          </a:prstGeom>
        </p:spPr>
        <p:txBody>
          <a:bodyPr anchor="t" rtlCol="false" tIns="0" lIns="0" bIns="0" rIns="0">
            <a:spAutoFit/>
          </a:bodyPr>
          <a:lstStyle/>
          <a:p>
            <a:pPr algn="ctr">
              <a:lnSpc>
                <a:spcPts val="3919"/>
              </a:lnSpc>
              <a:spcBef>
                <a:spcPct val="0"/>
              </a:spcBef>
            </a:pPr>
            <a:r>
              <a:rPr lang="en-US" sz="2799">
                <a:solidFill>
                  <a:srgbClr val="044250"/>
                </a:solidFill>
                <a:latin typeface="Open Sans"/>
                <a:ea typeface="Open Sans"/>
                <a:cs typeface="Open Sans"/>
                <a:sym typeface="Open Sans"/>
              </a:rPr>
              <a:t>Handles non-linear relationships</a:t>
            </a:r>
          </a:p>
        </p:txBody>
      </p:sp>
      <p:sp>
        <p:nvSpPr>
          <p:cNvPr name="TextBox 19" id="19"/>
          <p:cNvSpPr txBox="true"/>
          <p:nvPr/>
        </p:nvSpPr>
        <p:spPr>
          <a:xfrm rot="0">
            <a:off x="3588407" y="8788398"/>
            <a:ext cx="3469150" cy="463926"/>
          </a:xfrm>
          <a:prstGeom prst="rect">
            <a:avLst/>
          </a:prstGeom>
        </p:spPr>
        <p:txBody>
          <a:bodyPr anchor="t" rtlCol="false" tIns="0" lIns="0" bIns="0" rIns="0">
            <a:spAutoFit/>
          </a:bodyPr>
          <a:lstStyle/>
          <a:p>
            <a:pPr algn="ctr">
              <a:lnSpc>
                <a:spcPts val="3829"/>
              </a:lnSpc>
              <a:spcBef>
                <a:spcPct val="0"/>
              </a:spcBef>
            </a:pPr>
            <a:r>
              <a:rPr lang="en-US" sz="2735">
                <a:solidFill>
                  <a:srgbClr val="0C4E50"/>
                </a:solidFill>
                <a:latin typeface="Open Sans"/>
                <a:ea typeface="Open Sans"/>
                <a:cs typeface="Open Sans"/>
                <a:sym typeface="Open Sans"/>
              </a:rPr>
              <a:t>Feature importance</a:t>
            </a:r>
          </a:p>
        </p:txBody>
      </p:sp>
      <p:sp>
        <p:nvSpPr>
          <p:cNvPr name="TextBox 20" id="20"/>
          <p:cNvSpPr txBox="true"/>
          <p:nvPr/>
        </p:nvSpPr>
        <p:spPr>
          <a:xfrm rot="0">
            <a:off x="12036152" y="5104485"/>
            <a:ext cx="2144857" cy="481330"/>
          </a:xfrm>
          <a:prstGeom prst="rect">
            <a:avLst/>
          </a:prstGeom>
        </p:spPr>
        <p:txBody>
          <a:bodyPr anchor="t" rtlCol="false" tIns="0" lIns="0" bIns="0" rIns="0">
            <a:spAutoFit/>
          </a:bodyPr>
          <a:lstStyle/>
          <a:p>
            <a:pPr algn="ctr">
              <a:lnSpc>
                <a:spcPts val="3919"/>
              </a:lnSpc>
              <a:spcBef>
                <a:spcPct val="0"/>
              </a:spcBef>
            </a:pPr>
            <a:r>
              <a:rPr lang="en-US" sz="2799">
                <a:solidFill>
                  <a:srgbClr val="0C4E50"/>
                </a:solidFill>
                <a:latin typeface="Open Sans"/>
                <a:ea typeface="Open Sans"/>
                <a:cs typeface="Open Sans"/>
                <a:sym typeface="Open Sans"/>
              </a:rPr>
              <a:t>Slow training</a:t>
            </a:r>
          </a:p>
        </p:txBody>
      </p:sp>
      <p:sp>
        <p:nvSpPr>
          <p:cNvPr name="TextBox 21" id="21"/>
          <p:cNvSpPr txBox="true"/>
          <p:nvPr/>
        </p:nvSpPr>
        <p:spPr>
          <a:xfrm rot="0">
            <a:off x="11771100" y="6904360"/>
            <a:ext cx="3458592" cy="463470"/>
          </a:xfrm>
          <a:prstGeom prst="rect">
            <a:avLst/>
          </a:prstGeom>
        </p:spPr>
        <p:txBody>
          <a:bodyPr anchor="t" rtlCol="false" tIns="0" lIns="0" bIns="0" rIns="0">
            <a:spAutoFit/>
          </a:bodyPr>
          <a:lstStyle/>
          <a:p>
            <a:pPr algn="ctr">
              <a:lnSpc>
                <a:spcPts val="3854"/>
              </a:lnSpc>
              <a:spcBef>
                <a:spcPct val="0"/>
              </a:spcBef>
            </a:pPr>
            <a:r>
              <a:rPr lang="en-US" sz="2753">
                <a:solidFill>
                  <a:srgbClr val="0C4E50"/>
                </a:solidFill>
                <a:latin typeface="Open Sans"/>
                <a:ea typeface="Open Sans"/>
                <a:cs typeface="Open Sans"/>
                <a:sym typeface="Open Sans"/>
              </a:rPr>
              <a:t>Sensitive to outliers</a:t>
            </a:r>
          </a:p>
        </p:txBody>
      </p:sp>
      <p:sp>
        <p:nvSpPr>
          <p:cNvPr name="TextBox 22" id="22"/>
          <p:cNvSpPr txBox="true"/>
          <p:nvPr/>
        </p:nvSpPr>
        <p:spPr>
          <a:xfrm rot="0">
            <a:off x="11844620" y="8682280"/>
            <a:ext cx="3385072" cy="471229"/>
          </a:xfrm>
          <a:prstGeom prst="rect">
            <a:avLst/>
          </a:prstGeom>
        </p:spPr>
        <p:txBody>
          <a:bodyPr anchor="t" rtlCol="false" tIns="0" lIns="0" bIns="0" rIns="0">
            <a:spAutoFit/>
          </a:bodyPr>
          <a:lstStyle/>
          <a:p>
            <a:pPr algn="ctr">
              <a:lnSpc>
                <a:spcPts val="3951"/>
              </a:lnSpc>
              <a:spcBef>
                <a:spcPct val="0"/>
              </a:spcBef>
            </a:pPr>
            <a:r>
              <a:rPr lang="en-US" sz="2822">
                <a:solidFill>
                  <a:srgbClr val="0C4E50"/>
                </a:solidFill>
                <a:latin typeface="Open Sans"/>
                <a:ea typeface="Open Sans"/>
                <a:cs typeface="Open Sans"/>
                <a:sym typeface="Open Sans"/>
              </a:rPr>
              <a:t>Prone to overfitting</a:t>
            </a:r>
          </a:p>
        </p:txBody>
      </p:sp>
      <p:grpSp>
        <p:nvGrpSpPr>
          <p:cNvPr name="Group 23" id="23"/>
          <p:cNvGrpSpPr/>
          <p:nvPr/>
        </p:nvGrpSpPr>
        <p:grpSpPr>
          <a:xfrm rot="0">
            <a:off x="15782340" y="6491005"/>
            <a:ext cx="2007387" cy="3771090"/>
            <a:chOff x="0" y="0"/>
            <a:chExt cx="528695" cy="993209"/>
          </a:xfrm>
        </p:grpSpPr>
        <p:sp>
          <p:nvSpPr>
            <p:cNvPr name="Freeform 24" id="24"/>
            <p:cNvSpPr/>
            <p:nvPr/>
          </p:nvSpPr>
          <p:spPr>
            <a:xfrm flipH="false" flipV="false" rot="0">
              <a:off x="0" y="0"/>
              <a:ext cx="528695" cy="993209"/>
            </a:xfrm>
            <a:custGeom>
              <a:avLst/>
              <a:gdLst/>
              <a:ahLst/>
              <a:cxnLst/>
              <a:rect r="r" b="b" t="t" l="l"/>
              <a:pathLst>
                <a:path h="993209" w="528695">
                  <a:moveTo>
                    <a:pt x="0" y="0"/>
                  </a:moveTo>
                  <a:lnTo>
                    <a:pt x="528695" y="0"/>
                  </a:lnTo>
                  <a:lnTo>
                    <a:pt x="528695" y="993209"/>
                  </a:lnTo>
                  <a:lnTo>
                    <a:pt x="0" y="993209"/>
                  </a:lnTo>
                  <a:close/>
                </a:path>
              </a:pathLst>
            </a:custGeom>
            <a:solidFill>
              <a:srgbClr val="D7E9EB"/>
            </a:solidFill>
          </p:spPr>
        </p:sp>
        <p:sp>
          <p:nvSpPr>
            <p:cNvPr name="TextBox 25" id="25"/>
            <p:cNvSpPr txBox="true"/>
            <p:nvPr/>
          </p:nvSpPr>
          <p:spPr>
            <a:xfrm>
              <a:off x="0" y="-38100"/>
              <a:ext cx="528695" cy="1031309"/>
            </a:xfrm>
            <a:prstGeom prst="rect">
              <a:avLst/>
            </a:prstGeom>
          </p:spPr>
          <p:txBody>
            <a:bodyPr anchor="ctr" rtlCol="false" tIns="50800" lIns="50800" bIns="50800" rIns="50800"/>
            <a:lstStyle/>
            <a:p>
              <a:pPr algn="ctr">
                <a:lnSpc>
                  <a:spcPts val="3359"/>
                </a:lnSpc>
              </a:pPr>
            </a:p>
          </p:txBody>
        </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441" y="0"/>
            <a:ext cx="1011259" cy="10287000"/>
            <a:chOff x="0" y="0"/>
            <a:chExt cx="266340" cy="2709333"/>
          </a:xfrm>
        </p:grpSpPr>
        <p:sp>
          <p:nvSpPr>
            <p:cNvPr name="Freeform 3" id="3"/>
            <p:cNvSpPr/>
            <p:nvPr/>
          </p:nvSpPr>
          <p:spPr>
            <a:xfrm flipH="false" flipV="false" rot="0">
              <a:off x="0" y="0"/>
              <a:ext cx="266340" cy="2709333"/>
            </a:xfrm>
            <a:custGeom>
              <a:avLst/>
              <a:gdLst/>
              <a:ahLst/>
              <a:cxnLst/>
              <a:rect r="r" b="b" t="t" l="l"/>
              <a:pathLst>
                <a:path h="2709333" w="266340">
                  <a:moveTo>
                    <a:pt x="0" y="0"/>
                  </a:moveTo>
                  <a:lnTo>
                    <a:pt x="266340" y="0"/>
                  </a:lnTo>
                  <a:lnTo>
                    <a:pt x="266340" y="2709333"/>
                  </a:lnTo>
                  <a:lnTo>
                    <a:pt x="0" y="2709333"/>
                  </a:lnTo>
                  <a:close/>
                </a:path>
              </a:pathLst>
            </a:custGeom>
            <a:solidFill>
              <a:srgbClr val="41A3A6"/>
            </a:solidFill>
          </p:spPr>
        </p:sp>
        <p:sp>
          <p:nvSpPr>
            <p:cNvPr name="TextBox 4" id="4"/>
            <p:cNvSpPr txBox="true"/>
            <p:nvPr/>
          </p:nvSpPr>
          <p:spPr>
            <a:xfrm>
              <a:off x="0" y="-38100"/>
              <a:ext cx="266340" cy="2747433"/>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5460717" y="390080"/>
            <a:ext cx="7366567" cy="1226820"/>
          </a:xfrm>
          <a:prstGeom prst="rect">
            <a:avLst/>
          </a:prstGeom>
        </p:spPr>
        <p:txBody>
          <a:bodyPr anchor="t" rtlCol="false" tIns="0" lIns="0" bIns="0" rIns="0">
            <a:spAutoFit/>
          </a:bodyPr>
          <a:lstStyle/>
          <a:p>
            <a:pPr algn="ctr" marL="0" indent="0" lvl="0">
              <a:lnSpc>
                <a:spcPts val="10080"/>
              </a:lnSpc>
              <a:spcBef>
                <a:spcPct val="0"/>
              </a:spcBef>
            </a:pPr>
            <a:r>
              <a:rPr lang="en-US" sz="7200">
                <a:solidFill>
                  <a:srgbClr val="0C4E50"/>
                </a:solidFill>
                <a:latin typeface="Corben"/>
                <a:ea typeface="Corben"/>
                <a:cs typeface="Corben"/>
                <a:sym typeface="Corben"/>
              </a:rPr>
              <a:t>Agenda</a:t>
            </a:r>
          </a:p>
        </p:txBody>
      </p:sp>
      <p:sp>
        <p:nvSpPr>
          <p:cNvPr name="TextBox 6" id="6"/>
          <p:cNvSpPr txBox="true"/>
          <p:nvPr/>
        </p:nvSpPr>
        <p:spPr>
          <a:xfrm rot="0">
            <a:off x="2694898" y="3068500"/>
            <a:ext cx="5901593" cy="537845"/>
          </a:xfrm>
          <a:prstGeom prst="rect">
            <a:avLst/>
          </a:prstGeom>
        </p:spPr>
        <p:txBody>
          <a:bodyPr anchor="t" rtlCol="false" tIns="0" lIns="0" bIns="0" rIns="0">
            <a:spAutoFit/>
          </a:bodyPr>
          <a:lstStyle/>
          <a:p>
            <a:pPr algn="l">
              <a:lnSpc>
                <a:spcPts val="4480"/>
              </a:lnSpc>
            </a:pPr>
            <a:r>
              <a:rPr lang="en-US" sz="3200">
                <a:solidFill>
                  <a:srgbClr val="4B4545"/>
                </a:solidFill>
                <a:latin typeface="Open Sans"/>
                <a:ea typeface="Open Sans"/>
                <a:cs typeface="Open Sans"/>
                <a:sym typeface="Open Sans"/>
              </a:rPr>
              <a:t>Introduction</a:t>
            </a:r>
          </a:p>
        </p:txBody>
      </p:sp>
      <p:sp>
        <p:nvSpPr>
          <p:cNvPr name="TextBox 7" id="7"/>
          <p:cNvSpPr txBox="true"/>
          <p:nvPr/>
        </p:nvSpPr>
        <p:spPr>
          <a:xfrm rot="0">
            <a:off x="2694898" y="4324038"/>
            <a:ext cx="6665957" cy="537845"/>
          </a:xfrm>
          <a:prstGeom prst="rect">
            <a:avLst/>
          </a:prstGeom>
        </p:spPr>
        <p:txBody>
          <a:bodyPr anchor="t" rtlCol="false" tIns="0" lIns="0" bIns="0" rIns="0">
            <a:spAutoFit/>
          </a:bodyPr>
          <a:lstStyle/>
          <a:p>
            <a:pPr algn="l">
              <a:lnSpc>
                <a:spcPts val="4480"/>
              </a:lnSpc>
            </a:pPr>
            <a:r>
              <a:rPr lang="en-US" sz="3200">
                <a:solidFill>
                  <a:srgbClr val="4B4545"/>
                </a:solidFill>
                <a:latin typeface="Open Sans"/>
                <a:ea typeface="Open Sans"/>
                <a:cs typeface="Open Sans"/>
                <a:sym typeface="Open Sans"/>
              </a:rPr>
              <a:t>Data Collection and Exploration</a:t>
            </a:r>
          </a:p>
        </p:txBody>
      </p:sp>
      <p:sp>
        <p:nvSpPr>
          <p:cNvPr name="TextBox 8" id="8"/>
          <p:cNvSpPr txBox="true"/>
          <p:nvPr/>
        </p:nvSpPr>
        <p:spPr>
          <a:xfrm rot="0">
            <a:off x="2694898" y="5765805"/>
            <a:ext cx="6665957" cy="537845"/>
          </a:xfrm>
          <a:prstGeom prst="rect">
            <a:avLst/>
          </a:prstGeom>
        </p:spPr>
        <p:txBody>
          <a:bodyPr anchor="t" rtlCol="false" tIns="0" lIns="0" bIns="0" rIns="0">
            <a:spAutoFit/>
          </a:bodyPr>
          <a:lstStyle/>
          <a:p>
            <a:pPr algn="l">
              <a:lnSpc>
                <a:spcPts val="4480"/>
              </a:lnSpc>
            </a:pPr>
            <a:r>
              <a:rPr lang="en-US" sz="3200">
                <a:solidFill>
                  <a:srgbClr val="4B4545"/>
                </a:solidFill>
                <a:latin typeface="Open Sans"/>
                <a:ea typeface="Open Sans"/>
                <a:cs typeface="Open Sans"/>
                <a:sym typeface="Open Sans"/>
              </a:rPr>
              <a:t>Data Cleaning and Preprocessing</a:t>
            </a:r>
          </a:p>
        </p:txBody>
      </p:sp>
      <p:sp>
        <p:nvSpPr>
          <p:cNvPr name="TextBox 9" id="9"/>
          <p:cNvSpPr txBox="true"/>
          <p:nvPr/>
        </p:nvSpPr>
        <p:spPr>
          <a:xfrm rot="0">
            <a:off x="2694898" y="6901232"/>
            <a:ext cx="5901593" cy="537845"/>
          </a:xfrm>
          <a:prstGeom prst="rect">
            <a:avLst/>
          </a:prstGeom>
        </p:spPr>
        <p:txBody>
          <a:bodyPr anchor="t" rtlCol="false" tIns="0" lIns="0" bIns="0" rIns="0">
            <a:spAutoFit/>
          </a:bodyPr>
          <a:lstStyle/>
          <a:p>
            <a:pPr algn="l">
              <a:lnSpc>
                <a:spcPts val="4480"/>
              </a:lnSpc>
            </a:pPr>
            <a:r>
              <a:rPr lang="en-US" sz="3200">
                <a:solidFill>
                  <a:srgbClr val="4B4545"/>
                </a:solidFill>
                <a:latin typeface="Open Sans"/>
                <a:ea typeface="Open Sans"/>
                <a:cs typeface="Open Sans"/>
                <a:sym typeface="Open Sans"/>
              </a:rPr>
              <a:t>Data Analysis and Visualization</a:t>
            </a:r>
          </a:p>
        </p:txBody>
      </p:sp>
      <p:sp>
        <p:nvSpPr>
          <p:cNvPr name="TextBox 10" id="10"/>
          <p:cNvSpPr txBox="true"/>
          <p:nvPr/>
        </p:nvSpPr>
        <p:spPr>
          <a:xfrm rot="0">
            <a:off x="11698422" y="3146681"/>
            <a:ext cx="6042121" cy="1099820"/>
          </a:xfrm>
          <a:prstGeom prst="rect">
            <a:avLst/>
          </a:prstGeom>
        </p:spPr>
        <p:txBody>
          <a:bodyPr anchor="t" rtlCol="false" tIns="0" lIns="0" bIns="0" rIns="0">
            <a:spAutoFit/>
          </a:bodyPr>
          <a:lstStyle/>
          <a:p>
            <a:pPr algn="l">
              <a:lnSpc>
                <a:spcPts val="4480"/>
              </a:lnSpc>
            </a:pPr>
            <a:r>
              <a:rPr lang="en-US" sz="3200">
                <a:solidFill>
                  <a:srgbClr val="4B4545"/>
                </a:solidFill>
                <a:latin typeface="Open Sans"/>
                <a:ea typeface="Open Sans"/>
                <a:cs typeface="Open Sans"/>
                <a:sym typeface="Open Sans"/>
              </a:rPr>
              <a:t>Final Insights and Business Recommendations</a:t>
            </a:r>
          </a:p>
        </p:txBody>
      </p:sp>
      <p:sp>
        <p:nvSpPr>
          <p:cNvPr name="TextBox 11" id="11"/>
          <p:cNvSpPr txBox="true"/>
          <p:nvPr/>
        </p:nvSpPr>
        <p:spPr>
          <a:xfrm rot="0">
            <a:off x="11723669" y="4548159"/>
            <a:ext cx="6494068" cy="1099820"/>
          </a:xfrm>
          <a:prstGeom prst="rect">
            <a:avLst/>
          </a:prstGeom>
        </p:spPr>
        <p:txBody>
          <a:bodyPr anchor="t" rtlCol="false" tIns="0" lIns="0" bIns="0" rIns="0">
            <a:spAutoFit/>
          </a:bodyPr>
          <a:lstStyle/>
          <a:p>
            <a:pPr algn="l">
              <a:lnSpc>
                <a:spcPts val="4480"/>
              </a:lnSpc>
            </a:pPr>
            <a:r>
              <a:rPr lang="en-US" sz="3200">
                <a:solidFill>
                  <a:srgbClr val="4B4545"/>
                </a:solidFill>
                <a:latin typeface="Open Sans"/>
                <a:ea typeface="Open Sans"/>
                <a:cs typeface="Open Sans"/>
                <a:sym typeface="Open Sans"/>
              </a:rPr>
              <a:t>Model Development and Price Prediction</a:t>
            </a:r>
          </a:p>
        </p:txBody>
      </p:sp>
      <p:sp>
        <p:nvSpPr>
          <p:cNvPr name="TextBox 12" id="12"/>
          <p:cNvSpPr txBox="true"/>
          <p:nvPr/>
        </p:nvSpPr>
        <p:spPr>
          <a:xfrm rot="0">
            <a:off x="1396094" y="2789195"/>
            <a:ext cx="1063581" cy="962660"/>
          </a:xfrm>
          <a:prstGeom prst="rect">
            <a:avLst/>
          </a:prstGeom>
        </p:spPr>
        <p:txBody>
          <a:bodyPr anchor="t" rtlCol="false" tIns="0" lIns="0" bIns="0" rIns="0">
            <a:spAutoFit/>
          </a:bodyPr>
          <a:lstStyle/>
          <a:p>
            <a:pPr algn="ctr">
              <a:lnSpc>
                <a:spcPts val="7840"/>
              </a:lnSpc>
            </a:pPr>
            <a:r>
              <a:rPr lang="en-US" sz="5600">
                <a:solidFill>
                  <a:srgbClr val="41A3A6"/>
                </a:solidFill>
                <a:latin typeface="Open Sans"/>
                <a:ea typeface="Open Sans"/>
                <a:cs typeface="Open Sans"/>
                <a:sym typeface="Open Sans"/>
              </a:rPr>
              <a:t>01</a:t>
            </a:r>
          </a:p>
        </p:txBody>
      </p:sp>
      <p:sp>
        <p:nvSpPr>
          <p:cNvPr name="TextBox 13" id="13"/>
          <p:cNvSpPr txBox="true"/>
          <p:nvPr/>
        </p:nvSpPr>
        <p:spPr>
          <a:xfrm rot="0">
            <a:off x="1396094" y="4083055"/>
            <a:ext cx="1063581" cy="962660"/>
          </a:xfrm>
          <a:prstGeom prst="rect">
            <a:avLst/>
          </a:prstGeom>
        </p:spPr>
        <p:txBody>
          <a:bodyPr anchor="t" rtlCol="false" tIns="0" lIns="0" bIns="0" rIns="0">
            <a:spAutoFit/>
          </a:bodyPr>
          <a:lstStyle/>
          <a:p>
            <a:pPr algn="ctr">
              <a:lnSpc>
                <a:spcPts val="7840"/>
              </a:lnSpc>
            </a:pPr>
            <a:r>
              <a:rPr lang="en-US" sz="5600">
                <a:solidFill>
                  <a:srgbClr val="41A3A6"/>
                </a:solidFill>
                <a:latin typeface="Open Sans"/>
                <a:ea typeface="Open Sans"/>
                <a:cs typeface="Open Sans"/>
                <a:sym typeface="Open Sans"/>
              </a:rPr>
              <a:t>02</a:t>
            </a:r>
          </a:p>
        </p:txBody>
      </p:sp>
      <p:sp>
        <p:nvSpPr>
          <p:cNvPr name="TextBox 14" id="14"/>
          <p:cNvSpPr txBox="true"/>
          <p:nvPr/>
        </p:nvSpPr>
        <p:spPr>
          <a:xfrm rot="0">
            <a:off x="1396094" y="5379090"/>
            <a:ext cx="1063581" cy="962660"/>
          </a:xfrm>
          <a:prstGeom prst="rect">
            <a:avLst/>
          </a:prstGeom>
        </p:spPr>
        <p:txBody>
          <a:bodyPr anchor="t" rtlCol="false" tIns="0" lIns="0" bIns="0" rIns="0">
            <a:spAutoFit/>
          </a:bodyPr>
          <a:lstStyle/>
          <a:p>
            <a:pPr algn="ctr">
              <a:lnSpc>
                <a:spcPts val="7840"/>
              </a:lnSpc>
            </a:pPr>
            <a:r>
              <a:rPr lang="en-US" sz="5600">
                <a:solidFill>
                  <a:srgbClr val="41A3A6"/>
                </a:solidFill>
                <a:latin typeface="Open Sans"/>
                <a:ea typeface="Open Sans"/>
                <a:cs typeface="Open Sans"/>
                <a:sym typeface="Open Sans"/>
              </a:rPr>
              <a:t>03</a:t>
            </a:r>
          </a:p>
        </p:txBody>
      </p:sp>
      <p:sp>
        <p:nvSpPr>
          <p:cNvPr name="TextBox 15" id="15"/>
          <p:cNvSpPr txBox="true"/>
          <p:nvPr/>
        </p:nvSpPr>
        <p:spPr>
          <a:xfrm rot="0">
            <a:off x="1396094" y="6660250"/>
            <a:ext cx="1063581" cy="962660"/>
          </a:xfrm>
          <a:prstGeom prst="rect">
            <a:avLst/>
          </a:prstGeom>
        </p:spPr>
        <p:txBody>
          <a:bodyPr anchor="t" rtlCol="false" tIns="0" lIns="0" bIns="0" rIns="0">
            <a:spAutoFit/>
          </a:bodyPr>
          <a:lstStyle/>
          <a:p>
            <a:pPr algn="ctr">
              <a:lnSpc>
                <a:spcPts val="7840"/>
              </a:lnSpc>
            </a:pPr>
            <a:r>
              <a:rPr lang="en-US" sz="5600">
                <a:solidFill>
                  <a:srgbClr val="41A3A6"/>
                </a:solidFill>
                <a:latin typeface="Open Sans"/>
                <a:ea typeface="Open Sans"/>
                <a:cs typeface="Open Sans"/>
                <a:sym typeface="Open Sans"/>
              </a:rPr>
              <a:t>04</a:t>
            </a:r>
          </a:p>
        </p:txBody>
      </p:sp>
      <p:sp>
        <p:nvSpPr>
          <p:cNvPr name="TextBox 16" id="16"/>
          <p:cNvSpPr txBox="true"/>
          <p:nvPr/>
        </p:nvSpPr>
        <p:spPr>
          <a:xfrm rot="0">
            <a:off x="10263366" y="3089531"/>
            <a:ext cx="1063581" cy="962660"/>
          </a:xfrm>
          <a:prstGeom prst="rect">
            <a:avLst/>
          </a:prstGeom>
        </p:spPr>
        <p:txBody>
          <a:bodyPr anchor="t" rtlCol="false" tIns="0" lIns="0" bIns="0" rIns="0">
            <a:spAutoFit/>
          </a:bodyPr>
          <a:lstStyle/>
          <a:p>
            <a:pPr algn="ctr">
              <a:lnSpc>
                <a:spcPts val="7840"/>
              </a:lnSpc>
            </a:pPr>
            <a:r>
              <a:rPr lang="en-US" sz="5600">
                <a:solidFill>
                  <a:srgbClr val="41A3A6"/>
                </a:solidFill>
                <a:latin typeface="Open Sans"/>
                <a:ea typeface="Open Sans"/>
                <a:cs typeface="Open Sans"/>
                <a:sym typeface="Open Sans"/>
              </a:rPr>
              <a:t>05</a:t>
            </a:r>
          </a:p>
        </p:txBody>
      </p:sp>
      <p:sp>
        <p:nvSpPr>
          <p:cNvPr name="TextBox 17" id="17"/>
          <p:cNvSpPr txBox="true"/>
          <p:nvPr/>
        </p:nvSpPr>
        <p:spPr>
          <a:xfrm rot="0">
            <a:off x="10263366" y="4323403"/>
            <a:ext cx="1063581" cy="962660"/>
          </a:xfrm>
          <a:prstGeom prst="rect">
            <a:avLst/>
          </a:prstGeom>
        </p:spPr>
        <p:txBody>
          <a:bodyPr anchor="t" rtlCol="false" tIns="0" lIns="0" bIns="0" rIns="0">
            <a:spAutoFit/>
          </a:bodyPr>
          <a:lstStyle/>
          <a:p>
            <a:pPr algn="ctr">
              <a:lnSpc>
                <a:spcPts val="7840"/>
              </a:lnSpc>
            </a:pPr>
            <a:r>
              <a:rPr lang="en-US" sz="5600">
                <a:solidFill>
                  <a:srgbClr val="41A3A6"/>
                </a:solidFill>
                <a:latin typeface="Open Sans"/>
                <a:ea typeface="Open Sans"/>
                <a:cs typeface="Open Sans"/>
                <a:sym typeface="Open Sans"/>
              </a:rPr>
              <a:t>06</a:t>
            </a:r>
          </a:p>
        </p:txBody>
      </p:sp>
      <p:sp>
        <p:nvSpPr>
          <p:cNvPr name="TextBox 18" id="18"/>
          <p:cNvSpPr txBox="true"/>
          <p:nvPr/>
        </p:nvSpPr>
        <p:spPr>
          <a:xfrm rot="0">
            <a:off x="10263366" y="5708655"/>
            <a:ext cx="1063581" cy="962660"/>
          </a:xfrm>
          <a:prstGeom prst="rect">
            <a:avLst/>
          </a:prstGeom>
        </p:spPr>
        <p:txBody>
          <a:bodyPr anchor="t" rtlCol="false" tIns="0" lIns="0" bIns="0" rIns="0">
            <a:spAutoFit/>
          </a:bodyPr>
          <a:lstStyle/>
          <a:p>
            <a:pPr algn="ctr">
              <a:lnSpc>
                <a:spcPts val="7840"/>
              </a:lnSpc>
            </a:pPr>
            <a:r>
              <a:rPr lang="en-US" sz="5600">
                <a:solidFill>
                  <a:srgbClr val="41A3A6"/>
                </a:solidFill>
                <a:latin typeface="Open Sans"/>
                <a:ea typeface="Open Sans"/>
                <a:cs typeface="Open Sans"/>
                <a:sym typeface="Open Sans"/>
              </a:rPr>
              <a:t>07</a:t>
            </a:r>
          </a:p>
        </p:txBody>
      </p:sp>
      <p:sp>
        <p:nvSpPr>
          <p:cNvPr name="TextBox 19" id="19"/>
          <p:cNvSpPr txBox="true"/>
          <p:nvPr/>
        </p:nvSpPr>
        <p:spPr>
          <a:xfrm rot="0">
            <a:off x="10263366" y="6815142"/>
            <a:ext cx="1063581" cy="962660"/>
          </a:xfrm>
          <a:prstGeom prst="rect">
            <a:avLst/>
          </a:prstGeom>
        </p:spPr>
        <p:txBody>
          <a:bodyPr anchor="t" rtlCol="false" tIns="0" lIns="0" bIns="0" rIns="0">
            <a:spAutoFit/>
          </a:bodyPr>
          <a:lstStyle/>
          <a:p>
            <a:pPr algn="ctr">
              <a:lnSpc>
                <a:spcPts val="7840"/>
              </a:lnSpc>
            </a:pPr>
            <a:r>
              <a:rPr lang="en-US" sz="5600">
                <a:solidFill>
                  <a:srgbClr val="41A3A6"/>
                </a:solidFill>
                <a:latin typeface="Open Sans"/>
                <a:ea typeface="Open Sans"/>
                <a:cs typeface="Open Sans"/>
                <a:sym typeface="Open Sans"/>
              </a:rPr>
              <a:t>08</a:t>
            </a:r>
          </a:p>
        </p:txBody>
      </p:sp>
      <p:sp>
        <p:nvSpPr>
          <p:cNvPr name="Freeform 20" id="20"/>
          <p:cNvSpPr/>
          <p:nvPr/>
        </p:nvSpPr>
        <p:spPr>
          <a:xfrm flipH="false" flipV="false" rot="0">
            <a:off x="1396094" y="8999826"/>
            <a:ext cx="2948212" cy="748366"/>
          </a:xfrm>
          <a:custGeom>
            <a:avLst/>
            <a:gdLst/>
            <a:ahLst/>
            <a:cxnLst/>
            <a:rect r="r" b="b" t="t" l="l"/>
            <a:pathLst>
              <a:path h="748366" w="2948212">
                <a:moveTo>
                  <a:pt x="0" y="0"/>
                </a:moveTo>
                <a:lnTo>
                  <a:pt x="2948212" y="0"/>
                </a:lnTo>
                <a:lnTo>
                  <a:pt x="2948212" y="748365"/>
                </a:lnTo>
                <a:lnTo>
                  <a:pt x="0" y="74836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1" id="21"/>
          <p:cNvSpPr/>
          <p:nvPr/>
        </p:nvSpPr>
        <p:spPr>
          <a:xfrm flipH="false" flipV="false" rot="0">
            <a:off x="14564753" y="464540"/>
            <a:ext cx="2948212" cy="748366"/>
          </a:xfrm>
          <a:custGeom>
            <a:avLst/>
            <a:gdLst/>
            <a:ahLst/>
            <a:cxnLst/>
            <a:rect r="r" b="b" t="t" l="l"/>
            <a:pathLst>
              <a:path h="748366" w="2948212">
                <a:moveTo>
                  <a:pt x="0" y="0"/>
                </a:moveTo>
                <a:lnTo>
                  <a:pt x="2948212" y="0"/>
                </a:lnTo>
                <a:lnTo>
                  <a:pt x="2948212" y="748365"/>
                </a:lnTo>
                <a:lnTo>
                  <a:pt x="0" y="74836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22" id="22"/>
          <p:cNvSpPr txBox="true"/>
          <p:nvPr/>
        </p:nvSpPr>
        <p:spPr>
          <a:xfrm rot="0">
            <a:off x="11723669" y="5949638"/>
            <a:ext cx="6494068" cy="537845"/>
          </a:xfrm>
          <a:prstGeom prst="rect">
            <a:avLst/>
          </a:prstGeom>
        </p:spPr>
        <p:txBody>
          <a:bodyPr anchor="t" rtlCol="false" tIns="0" lIns="0" bIns="0" rIns="0">
            <a:spAutoFit/>
          </a:bodyPr>
          <a:lstStyle/>
          <a:p>
            <a:pPr algn="l">
              <a:lnSpc>
                <a:spcPts val="4480"/>
              </a:lnSpc>
            </a:pPr>
            <a:r>
              <a:rPr lang="en-US" sz="3200">
                <a:solidFill>
                  <a:srgbClr val="4B4545"/>
                </a:solidFill>
                <a:latin typeface="Open Sans"/>
                <a:ea typeface="Open Sans"/>
                <a:cs typeface="Open Sans"/>
                <a:sym typeface="Open Sans"/>
              </a:rPr>
              <a:t>Model Tuning and Optimization</a:t>
            </a:r>
          </a:p>
        </p:txBody>
      </p:sp>
      <p:sp>
        <p:nvSpPr>
          <p:cNvPr name="TextBox 23" id="23"/>
          <p:cNvSpPr txBox="true"/>
          <p:nvPr/>
        </p:nvSpPr>
        <p:spPr>
          <a:xfrm rot="0">
            <a:off x="11698422" y="7044425"/>
            <a:ext cx="5694228" cy="1099820"/>
          </a:xfrm>
          <a:prstGeom prst="rect">
            <a:avLst/>
          </a:prstGeom>
        </p:spPr>
        <p:txBody>
          <a:bodyPr anchor="t" rtlCol="false" tIns="0" lIns="0" bIns="0" rIns="0">
            <a:spAutoFit/>
          </a:bodyPr>
          <a:lstStyle/>
          <a:p>
            <a:pPr algn="l">
              <a:lnSpc>
                <a:spcPts val="4480"/>
              </a:lnSpc>
            </a:pPr>
            <a:r>
              <a:rPr lang="en-US" sz="3200">
                <a:solidFill>
                  <a:srgbClr val="4B4545"/>
                </a:solidFill>
                <a:latin typeface="Open Sans"/>
                <a:ea typeface="Open Sans"/>
                <a:cs typeface="Open Sans"/>
                <a:sym typeface="Open Sans"/>
              </a:rPr>
              <a:t> </a:t>
            </a:r>
            <a:r>
              <a:rPr lang="en-US" sz="3200">
                <a:solidFill>
                  <a:srgbClr val="4B4545"/>
                </a:solidFill>
                <a:latin typeface="Open Sans"/>
                <a:ea typeface="Open Sans"/>
                <a:cs typeface="Open Sans"/>
                <a:sym typeface="Open Sans"/>
              </a:rPr>
              <a:t>Deployment by Streamlit &amp; git hub</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6293003" y="6747013"/>
            <a:ext cx="3086100" cy="3771090"/>
            <a:chOff x="0" y="0"/>
            <a:chExt cx="812800" cy="993209"/>
          </a:xfrm>
        </p:grpSpPr>
        <p:sp>
          <p:nvSpPr>
            <p:cNvPr name="Freeform 3" id="3"/>
            <p:cNvSpPr/>
            <p:nvPr/>
          </p:nvSpPr>
          <p:spPr>
            <a:xfrm flipH="false" flipV="false" rot="0">
              <a:off x="0" y="0"/>
              <a:ext cx="812800" cy="993209"/>
            </a:xfrm>
            <a:custGeom>
              <a:avLst/>
              <a:gdLst/>
              <a:ahLst/>
              <a:cxnLst/>
              <a:rect r="r" b="b" t="t" l="l"/>
              <a:pathLst>
                <a:path h="993209" w="812800">
                  <a:moveTo>
                    <a:pt x="0" y="0"/>
                  </a:moveTo>
                  <a:lnTo>
                    <a:pt x="812800" y="0"/>
                  </a:lnTo>
                  <a:lnTo>
                    <a:pt x="812800" y="993209"/>
                  </a:lnTo>
                  <a:lnTo>
                    <a:pt x="0" y="993209"/>
                  </a:lnTo>
                  <a:close/>
                </a:path>
              </a:pathLst>
            </a:custGeom>
            <a:solidFill>
              <a:srgbClr val="D7E9EB"/>
            </a:solidFill>
          </p:spPr>
        </p:sp>
        <p:sp>
          <p:nvSpPr>
            <p:cNvPr name="TextBox 4" id="4"/>
            <p:cNvSpPr txBox="true"/>
            <p:nvPr/>
          </p:nvSpPr>
          <p:spPr>
            <a:xfrm>
              <a:off x="0" y="-38100"/>
              <a:ext cx="812800" cy="1031309"/>
            </a:xfrm>
            <a:prstGeom prst="rect">
              <a:avLst/>
            </a:prstGeom>
          </p:spPr>
          <p:txBody>
            <a:bodyPr anchor="ctr" rtlCol="false" tIns="50800" lIns="50800" bIns="50800" rIns="50800"/>
            <a:lstStyle/>
            <a:p>
              <a:pPr algn="ctr">
                <a:lnSpc>
                  <a:spcPts val="3359"/>
                </a:lnSpc>
              </a:pPr>
            </a:p>
          </p:txBody>
        </p:sp>
      </p:grpSp>
      <p:grpSp>
        <p:nvGrpSpPr>
          <p:cNvPr name="Group 5" id="5"/>
          <p:cNvGrpSpPr/>
          <p:nvPr/>
        </p:nvGrpSpPr>
        <p:grpSpPr>
          <a:xfrm rot="0">
            <a:off x="17259300" y="14960"/>
            <a:ext cx="1028700" cy="10272040"/>
            <a:chOff x="0" y="0"/>
            <a:chExt cx="270933" cy="2705393"/>
          </a:xfrm>
        </p:grpSpPr>
        <p:sp>
          <p:nvSpPr>
            <p:cNvPr name="Freeform 6" id="6"/>
            <p:cNvSpPr/>
            <p:nvPr/>
          </p:nvSpPr>
          <p:spPr>
            <a:xfrm flipH="false" flipV="false" rot="0">
              <a:off x="0" y="0"/>
              <a:ext cx="270933" cy="2705393"/>
            </a:xfrm>
            <a:custGeom>
              <a:avLst/>
              <a:gdLst/>
              <a:ahLst/>
              <a:cxnLst/>
              <a:rect r="r" b="b" t="t" l="l"/>
              <a:pathLst>
                <a:path h="2705393" w="270933">
                  <a:moveTo>
                    <a:pt x="0" y="0"/>
                  </a:moveTo>
                  <a:lnTo>
                    <a:pt x="270933" y="0"/>
                  </a:lnTo>
                  <a:lnTo>
                    <a:pt x="270933" y="2705393"/>
                  </a:lnTo>
                  <a:lnTo>
                    <a:pt x="0" y="2705393"/>
                  </a:lnTo>
                  <a:close/>
                </a:path>
              </a:pathLst>
            </a:custGeom>
            <a:solidFill>
              <a:srgbClr val="41A3A6"/>
            </a:solidFill>
          </p:spPr>
        </p:sp>
        <p:sp>
          <p:nvSpPr>
            <p:cNvPr name="TextBox 7" id="7"/>
            <p:cNvSpPr txBox="true"/>
            <p:nvPr/>
          </p:nvSpPr>
          <p:spPr>
            <a:xfrm>
              <a:off x="0" y="-38100"/>
              <a:ext cx="270933" cy="2743493"/>
            </a:xfrm>
            <a:prstGeom prst="rect">
              <a:avLst/>
            </a:prstGeom>
          </p:spPr>
          <p:txBody>
            <a:bodyPr anchor="ctr" rtlCol="false" tIns="50800" lIns="50800" bIns="50800" rIns="50800"/>
            <a:lstStyle/>
            <a:p>
              <a:pPr algn="ctr">
                <a:lnSpc>
                  <a:spcPts val="3359"/>
                </a:lnSpc>
              </a:pPr>
            </a:p>
          </p:txBody>
        </p:sp>
      </p:grpSp>
      <p:grpSp>
        <p:nvGrpSpPr>
          <p:cNvPr name="Group 8" id="8"/>
          <p:cNvGrpSpPr/>
          <p:nvPr/>
        </p:nvGrpSpPr>
        <p:grpSpPr>
          <a:xfrm rot="0">
            <a:off x="0" y="-9945"/>
            <a:ext cx="1028700" cy="10272040"/>
            <a:chOff x="0" y="0"/>
            <a:chExt cx="270933" cy="2705393"/>
          </a:xfrm>
        </p:grpSpPr>
        <p:sp>
          <p:nvSpPr>
            <p:cNvPr name="Freeform 9" id="9"/>
            <p:cNvSpPr/>
            <p:nvPr/>
          </p:nvSpPr>
          <p:spPr>
            <a:xfrm flipH="false" flipV="false" rot="0">
              <a:off x="0" y="0"/>
              <a:ext cx="270933" cy="2705393"/>
            </a:xfrm>
            <a:custGeom>
              <a:avLst/>
              <a:gdLst/>
              <a:ahLst/>
              <a:cxnLst/>
              <a:rect r="r" b="b" t="t" l="l"/>
              <a:pathLst>
                <a:path h="2705393" w="270933">
                  <a:moveTo>
                    <a:pt x="0" y="0"/>
                  </a:moveTo>
                  <a:lnTo>
                    <a:pt x="270933" y="0"/>
                  </a:lnTo>
                  <a:lnTo>
                    <a:pt x="270933" y="2705393"/>
                  </a:lnTo>
                  <a:lnTo>
                    <a:pt x="0" y="2705393"/>
                  </a:lnTo>
                  <a:close/>
                </a:path>
              </a:pathLst>
            </a:custGeom>
            <a:solidFill>
              <a:srgbClr val="41A3A6"/>
            </a:solidFill>
          </p:spPr>
        </p:sp>
        <p:sp>
          <p:nvSpPr>
            <p:cNvPr name="TextBox 10" id="10"/>
            <p:cNvSpPr txBox="true"/>
            <p:nvPr/>
          </p:nvSpPr>
          <p:spPr>
            <a:xfrm>
              <a:off x="0" y="-38100"/>
              <a:ext cx="270933" cy="2743493"/>
            </a:xfrm>
            <a:prstGeom prst="rect">
              <a:avLst/>
            </a:prstGeom>
          </p:spPr>
          <p:txBody>
            <a:bodyPr anchor="ctr" rtlCol="false" tIns="50800" lIns="50800" bIns="50800" rIns="50800"/>
            <a:lstStyle/>
            <a:p>
              <a:pPr algn="ctr">
                <a:lnSpc>
                  <a:spcPts val="3359"/>
                </a:lnSpc>
              </a:pPr>
            </a:p>
          </p:txBody>
        </p:sp>
      </p:grpSp>
      <p:sp>
        <p:nvSpPr>
          <p:cNvPr name="Freeform 11" id="11"/>
          <p:cNvSpPr/>
          <p:nvPr/>
        </p:nvSpPr>
        <p:spPr>
          <a:xfrm flipH="false" flipV="false" rot="0">
            <a:off x="1662916" y="4870079"/>
            <a:ext cx="6040295" cy="5348406"/>
          </a:xfrm>
          <a:custGeom>
            <a:avLst/>
            <a:gdLst/>
            <a:ahLst/>
            <a:cxnLst/>
            <a:rect r="r" b="b" t="t" l="l"/>
            <a:pathLst>
              <a:path h="5348406" w="6040295">
                <a:moveTo>
                  <a:pt x="0" y="0"/>
                </a:moveTo>
                <a:lnTo>
                  <a:pt x="6040295" y="0"/>
                </a:lnTo>
                <a:lnTo>
                  <a:pt x="6040295" y="5348406"/>
                </a:lnTo>
                <a:lnTo>
                  <a:pt x="0" y="534840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2" id="12"/>
          <p:cNvSpPr/>
          <p:nvPr/>
        </p:nvSpPr>
        <p:spPr>
          <a:xfrm flipH="false" flipV="false" rot="0">
            <a:off x="9665361" y="4913560"/>
            <a:ext cx="5900469" cy="5224597"/>
          </a:xfrm>
          <a:custGeom>
            <a:avLst/>
            <a:gdLst/>
            <a:ahLst/>
            <a:cxnLst/>
            <a:rect r="r" b="b" t="t" l="l"/>
            <a:pathLst>
              <a:path h="5224597" w="5900469">
                <a:moveTo>
                  <a:pt x="0" y="0"/>
                </a:moveTo>
                <a:lnTo>
                  <a:pt x="5900468" y="0"/>
                </a:lnTo>
                <a:lnTo>
                  <a:pt x="5900468" y="5224597"/>
                </a:lnTo>
                <a:lnTo>
                  <a:pt x="0" y="522459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3" id="13"/>
          <p:cNvSpPr txBox="true"/>
          <p:nvPr/>
        </p:nvSpPr>
        <p:spPr>
          <a:xfrm rot="0">
            <a:off x="1454976" y="328393"/>
            <a:ext cx="17600819" cy="1087754"/>
          </a:xfrm>
          <a:prstGeom prst="rect">
            <a:avLst/>
          </a:prstGeom>
        </p:spPr>
        <p:txBody>
          <a:bodyPr anchor="t" rtlCol="false" tIns="0" lIns="0" bIns="0" rIns="0">
            <a:spAutoFit/>
          </a:bodyPr>
          <a:lstStyle/>
          <a:p>
            <a:pPr algn="l" marL="0" indent="0" lvl="0">
              <a:lnSpc>
                <a:spcPts val="8820"/>
              </a:lnSpc>
              <a:spcBef>
                <a:spcPct val="0"/>
              </a:spcBef>
            </a:pPr>
            <a:r>
              <a:rPr lang="en-US" sz="6300">
                <a:solidFill>
                  <a:srgbClr val="4B4545"/>
                </a:solidFill>
                <a:latin typeface="Corben"/>
                <a:ea typeface="Corben"/>
                <a:cs typeface="Corben"/>
                <a:sym typeface="Corben"/>
              </a:rPr>
              <a:t>6- XGBoost (Extreme Gradient Boosting)</a:t>
            </a:r>
          </a:p>
        </p:txBody>
      </p:sp>
      <p:sp>
        <p:nvSpPr>
          <p:cNvPr name="TextBox 14" id="14"/>
          <p:cNvSpPr txBox="true"/>
          <p:nvPr/>
        </p:nvSpPr>
        <p:spPr>
          <a:xfrm rot="0">
            <a:off x="1848013" y="2117188"/>
            <a:ext cx="9989742" cy="1625600"/>
          </a:xfrm>
          <a:prstGeom prst="rect">
            <a:avLst/>
          </a:prstGeom>
        </p:spPr>
        <p:txBody>
          <a:bodyPr anchor="t" rtlCol="false" tIns="0" lIns="0" bIns="0" rIns="0">
            <a:spAutoFit/>
          </a:bodyPr>
          <a:lstStyle/>
          <a:p>
            <a:pPr algn="l" marL="0" indent="0" lvl="0">
              <a:lnSpc>
                <a:spcPts val="4419"/>
              </a:lnSpc>
            </a:pPr>
            <a:r>
              <a:rPr lang="en-US" sz="2599">
                <a:solidFill>
                  <a:srgbClr val="4B4545"/>
                </a:solidFill>
                <a:latin typeface="Open Sans"/>
                <a:ea typeface="Open Sans"/>
                <a:cs typeface="Open Sans"/>
                <a:sym typeface="Open Sans"/>
              </a:rPr>
              <a:t>XGBoost is an optimized version of gradient boosting that incorporates regularization to prevent overfitting and provides faster computation.</a:t>
            </a:r>
          </a:p>
        </p:txBody>
      </p:sp>
      <p:sp>
        <p:nvSpPr>
          <p:cNvPr name="TextBox 15" id="15"/>
          <p:cNvSpPr txBox="true"/>
          <p:nvPr/>
        </p:nvSpPr>
        <p:spPr>
          <a:xfrm rot="0">
            <a:off x="3594386" y="4102834"/>
            <a:ext cx="1088678" cy="662941"/>
          </a:xfrm>
          <a:prstGeom prst="rect">
            <a:avLst/>
          </a:prstGeom>
        </p:spPr>
        <p:txBody>
          <a:bodyPr anchor="t" rtlCol="false" tIns="0" lIns="0" bIns="0" rIns="0">
            <a:spAutoFit/>
          </a:bodyPr>
          <a:lstStyle/>
          <a:p>
            <a:pPr algn="ctr">
              <a:lnSpc>
                <a:spcPts val="5459"/>
              </a:lnSpc>
              <a:spcBef>
                <a:spcPct val="0"/>
              </a:spcBef>
            </a:pPr>
            <a:r>
              <a:rPr lang="en-US" b="true" sz="3899">
                <a:solidFill>
                  <a:srgbClr val="4B4545"/>
                </a:solidFill>
                <a:latin typeface="Open Sans Bold"/>
                <a:ea typeface="Open Sans Bold"/>
                <a:cs typeface="Open Sans Bold"/>
                <a:sym typeface="Open Sans Bold"/>
              </a:rPr>
              <a:t>Pros</a:t>
            </a:r>
          </a:p>
        </p:txBody>
      </p:sp>
      <p:sp>
        <p:nvSpPr>
          <p:cNvPr name="TextBox 16" id="16"/>
          <p:cNvSpPr txBox="true"/>
          <p:nvPr/>
        </p:nvSpPr>
        <p:spPr>
          <a:xfrm rot="0">
            <a:off x="11664352" y="4102834"/>
            <a:ext cx="1132880" cy="662941"/>
          </a:xfrm>
          <a:prstGeom prst="rect">
            <a:avLst/>
          </a:prstGeom>
        </p:spPr>
        <p:txBody>
          <a:bodyPr anchor="t" rtlCol="false" tIns="0" lIns="0" bIns="0" rIns="0">
            <a:spAutoFit/>
          </a:bodyPr>
          <a:lstStyle/>
          <a:p>
            <a:pPr algn="ctr">
              <a:lnSpc>
                <a:spcPts val="5459"/>
              </a:lnSpc>
              <a:spcBef>
                <a:spcPct val="0"/>
              </a:spcBef>
            </a:pPr>
            <a:r>
              <a:rPr lang="en-US" b="true" sz="3899">
                <a:solidFill>
                  <a:srgbClr val="4B4545"/>
                </a:solidFill>
                <a:latin typeface="Open Sans Bold"/>
                <a:ea typeface="Open Sans Bold"/>
                <a:cs typeface="Open Sans Bold"/>
                <a:sym typeface="Open Sans Bold"/>
              </a:rPr>
              <a:t>cons</a:t>
            </a:r>
          </a:p>
        </p:txBody>
      </p:sp>
      <p:sp>
        <p:nvSpPr>
          <p:cNvPr name="TextBox 17" id="17"/>
          <p:cNvSpPr txBox="true"/>
          <p:nvPr/>
        </p:nvSpPr>
        <p:spPr>
          <a:xfrm rot="0">
            <a:off x="3191299" y="7026749"/>
            <a:ext cx="3834020" cy="941070"/>
          </a:xfrm>
          <a:prstGeom prst="rect">
            <a:avLst/>
          </a:prstGeom>
        </p:spPr>
        <p:txBody>
          <a:bodyPr anchor="t" rtlCol="false" tIns="0" lIns="0" bIns="0" rIns="0">
            <a:spAutoFit/>
          </a:bodyPr>
          <a:lstStyle/>
          <a:p>
            <a:pPr algn="ctr">
              <a:lnSpc>
                <a:spcPts val="3779"/>
              </a:lnSpc>
              <a:spcBef>
                <a:spcPct val="0"/>
              </a:spcBef>
            </a:pPr>
            <a:r>
              <a:rPr lang="en-US" sz="2699">
                <a:solidFill>
                  <a:srgbClr val="4B4545"/>
                </a:solidFill>
                <a:latin typeface="Open Sans"/>
                <a:ea typeface="Open Sans"/>
                <a:cs typeface="Open Sans"/>
                <a:sym typeface="Open Sans"/>
              </a:rPr>
              <a:t>Handles non-linear relationships </a:t>
            </a:r>
          </a:p>
        </p:txBody>
      </p:sp>
      <p:sp>
        <p:nvSpPr>
          <p:cNvPr name="TextBox 18" id="18"/>
          <p:cNvSpPr txBox="true"/>
          <p:nvPr/>
        </p:nvSpPr>
        <p:spPr>
          <a:xfrm rot="0">
            <a:off x="3008864" y="5501500"/>
            <a:ext cx="3834020" cy="464820"/>
          </a:xfrm>
          <a:prstGeom prst="rect">
            <a:avLst/>
          </a:prstGeom>
        </p:spPr>
        <p:txBody>
          <a:bodyPr anchor="t" rtlCol="false" tIns="0" lIns="0" bIns="0" rIns="0">
            <a:spAutoFit/>
          </a:bodyPr>
          <a:lstStyle/>
          <a:p>
            <a:pPr algn="ctr">
              <a:lnSpc>
                <a:spcPts val="3779"/>
              </a:lnSpc>
              <a:spcBef>
                <a:spcPct val="0"/>
              </a:spcBef>
            </a:pPr>
            <a:r>
              <a:rPr lang="en-US" sz="2699">
                <a:solidFill>
                  <a:srgbClr val="4B4545"/>
                </a:solidFill>
                <a:latin typeface="Open Sans"/>
                <a:ea typeface="Open Sans"/>
                <a:cs typeface="Open Sans"/>
                <a:sym typeface="Open Sans"/>
              </a:rPr>
              <a:t>High accuracy </a:t>
            </a:r>
          </a:p>
        </p:txBody>
      </p:sp>
      <p:sp>
        <p:nvSpPr>
          <p:cNvPr name="TextBox 19" id="19"/>
          <p:cNvSpPr txBox="true"/>
          <p:nvPr/>
        </p:nvSpPr>
        <p:spPr>
          <a:xfrm rot="0">
            <a:off x="3191299" y="9161016"/>
            <a:ext cx="3469150" cy="447416"/>
          </a:xfrm>
          <a:prstGeom prst="rect">
            <a:avLst/>
          </a:prstGeom>
        </p:spPr>
        <p:txBody>
          <a:bodyPr anchor="t" rtlCol="false" tIns="0" lIns="0" bIns="0" rIns="0">
            <a:spAutoFit/>
          </a:bodyPr>
          <a:lstStyle/>
          <a:p>
            <a:pPr algn="ctr">
              <a:lnSpc>
                <a:spcPts val="3689"/>
              </a:lnSpc>
              <a:spcBef>
                <a:spcPct val="0"/>
              </a:spcBef>
            </a:pPr>
            <a:r>
              <a:rPr lang="en-US" sz="2635">
                <a:solidFill>
                  <a:srgbClr val="4B4545"/>
                </a:solidFill>
                <a:latin typeface="Open Sans"/>
                <a:ea typeface="Open Sans"/>
                <a:cs typeface="Open Sans"/>
                <a:sym typeface="Open Sans"/>
              </a:rPr>
              <a:t>Fast training</a:t>
            </a:r>
          </a:p>
        </p:txBody>
      </p:sp>
      <p:sp>
        <p:nvSpPr>
          <p:cNvPr name="TextBox 20" id="20"/>
          <p:cNvSpPr txBox="true"/>
          <p:nvPr/>
        </p:nvSpPr>
        <p:spPr>
          <a:xfrm rot="0">
            <a:off x="11664352" y="5501500"/>
            <a:ext cx="2611744" cy="464820"/>
          </a:xfrm>
          <a:prstGeom prst="rect">
            <a:avLst/>
          </a:prstGeom>
        </p:spPr>
        <p:txBody>
          <a:bodyPr anchor="t" rtlCol="false" tIns="0" lIns="0" bIns="0" rIns="0">
            <a:spAutoFit/>
          </a:bodyPr>
          <a:lstStyle/>
          <a:p>
            <a:pPr algn="ctr">
              <a:lnSpc>
                <a:spcPts val="3779"/>
              </a:lnSpc>
              <a:spcBef>
                <a:spcPct val="0"/>
              </a:spcBef>
            </a:pPr>
            <a:r>
              <a:rPr lang="en-US" sz="2699">
                <a:solidFill>
                  <a:srgbClr val="4B4545"/>
                </a:solidFill>
                <a:latin typeface="Open Sans"/>
                <a:ea typeface="Open Sans"/>
                <a:cs typeface="Open Sans"/>
                <a:sym typeface="Open Sans"/>
              </a:rPr>
              <a:t>Complex tuning </a:t>
            </a:r>
          </a:p>
        </p:txBody>
      </p:sp>
      <p:sp>
        <p:nvSpPr>
          <p:cNvPr name="TextBox 21" id="21"/>
          <p:cNvSpPr txBox="true"/>
          <p:nvPr/>
        </p:nvSpPr>
        <p:spPr>
          <a:xfrm rot="0">
            <a:off x="11396192" y="7054102"/>
            <a:ext cx="3458592" cy="923210"/>
          </a:xfrm>
          <a:prstGeom prst="rect">
            <a:avLst/>
          </a:prstGeom>
        </p:spPr>
        <p:txBody>
          <a:bodyPr anchor="t" rtlCol="false" tIns="0" lIns="0" bIns="0" rIns="0">
            <a:spAutoFit/>
          </a:bodyPr>
          <a:lstStyle/>
          <a:p>
            <a:pPr algn="ctr">
              <a:lnSpc>
                <a:spcPts val="3714"/>
              </a:lnSpc>
              <a:spcBef>
                <a:spcPct val="0"/>
              </a:spcBef>
            </a:pPr>
            <a:r>
              <a:rPr lang="en-US" sz="2653">
                <a:solidFill>
                  <a:srgbClr val="4B4545"/>
                </a:solidFill>
                <a:latin typeface="Open Sans"/>
                <a:ea typeface="Open Sans"/>
                <a:cs typeface="Open Sans"/>
                <a:sym typeface="Open Sans"/>
              </a:rPr>
              <a:t>Computationally expensive</a:t>
            </a:r>
          </a:p>
        </p:txBody>
      </p:sp>
      <p:sp>
        <p:nvSpPr>
          <p:cNvPr name="TextBox 22" id="22"/>
          <p:cNvSpPr txBox="true"/>
          <p:nvPr/>
        </p:nvSpPr>
        <p:spPr>
          <a:xfrm rot="0">
            <a:off x="11664352" y="8959692"/>
            <a:ext cx="3385072" cy="440749"/>
          </a:xfrm>
          <a:prstGeom prst="rect">
            <a:avLst/>
          </a:prstGeom>
        </p:spPr>
        <p:txBody>
          <a:bodyPr anchor="t" rtlCol="false" tIns="0" lIns="0" bIns="0" rIns="0">
            <a:spAutoFit/>
          </a:bodyPr>
          <a:lstStyle/>
          <a:p>
            <a:pPr algn="ctr">
              <a:lnSpc>
                <a:spcPts val="3531"/>
              </a:lnSpc>
              <a:spcBef>
                <a:spcPct val="0"/>
              </a:spcBef>
            </a:pPr>
            <a:r>
              <a:rPr lang="en-US" sz="2522">
                <a:solidFill>
                  <a:srgbClr val="4B4545"/>
                </a:solidFill>
                <a:latin typeface="Open Sans"/>
                <a:ea typeface="Open Sans"/>
                <a:cs typeface="Open Sans"/>
                <a:sym typeface="Open Sans"/>
              </a:rPr>
              <a:t>Sensitive to noisy data</a:t>
            </a: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4928" y="2113565"/>
            <a:ext cx="8117186" cy="8173435"/>
            <a:chOff x="0" y="0"/>
            <a:chExt cx="2137860" cy="2152674"/>
          </a:xfrm>
        </p:grpSpPr>
        <p:sp>
          <p:nvSpPr>
            <p:cNvPr name="Freeform 3" id="3"/>
            <p:cNvSpPr/>
            <p:nvPr/>
          </p:nvSpPr>
          <p:spPr>
            <a:xfrm flipH="false" flipV="false" rot="0">
              <a:off x="0" y="0"/>
              <a:ext cx="2137860" cy="2152674"/>
            </a:xfrm>
            <a:custGeom>
              <a:avLst/>
              <a:gdLst/>
              <a:ahLst/>
              <a:cxnLst/>
              <a:rect r="r" b="b" t="t" l="l"/>
              <a:pathLst>
                <a:path h="2152674" w="2137860">
                  <a:moveTo>
                    <a:pt x="0" y="0"/>
                  </a:moveTo>
                  <a:lnTo>
                    <a:pt x="2137860" y="0"/>
                  </a:lnTo>
                  <a:lnTo>
                    <a:pt x="2137860" y="2152674"/>
                  </a:lnTo>
                  <a:lnTo>
                    <a:pt x="0" y="2152674"/>
                  </a:lnTo>
                  <a:close/>
                </a:path>
              </a:pathLst>
            </a:custGeom>
            <a:solidFill>
              <a:srgbClr val="D7E9EB"/>
            </a:solidFill>
          </p:spPr>
        </p:sp>
        <p:sp>
          <p:nvSpPr>
            <p:cNvPr name="TextBox 4" id="4"/>
            <p:cNvSpPr txBox="true"/>
            <p:nvPr/>
          </p:nvSpPr>
          <p:spPr>
            <a:xfrm>
              <a:off x="0" y="-38100"/>
              <a:ext cx="2137860" cy="2190774"/>
            </a:xfrm>
            <a:prstGeom prst="rect">
              <a:avLst/>
            </a:prstGeom>
          </p:spPr>
          <p:txBody>
            <a:bodyPr anchor="ctr" rtlCol="false" tIns="50800" lIns="50800" bIns="50800" rIns="50800"/>
            <a:lstStyle/>
            <a:p>
              <a:pPr algn="ctr">
                <a:lnSpc>
                  <a:spcPts val="3359"/>
                </a:lnSpc>
              </a:pPr>
            </a:p>
          </p:txBody>
        </p:sp>
      </p:grpSp>
      <p:grpSp>
        <p:nvGrpSpPr>
          <p:cNvPr name="Group 5" id="5"/>
          <p:cNvGrpSpPr/>
          <p:nvPr/>
        </p:nvGrpSpPr>
        <p:grpSpPr>
          <a:xfrm rot="0">
            <a:off x="9142114" y="2113565"/>
            <a:ext cx="8117186" cy="8173435"/>
            <a:chOff x="0" y="0"/>
            <a:chExt cx="2137860" cy="2152674"/>
          </a:xfrm>
        </p:grpSpPr>
        <p:sp>
          <p:nvSpPr>
            <p:cNvPr name="Freeform 6" id="6"/>
            <p:cNvSpPr/>
            <p:nvPr/>
          </p:nvSpPr>
          <p:spPr>
            <a:xfrm flipH="false" flipV="false" rot="0">
              <a:off x="0" y="0"/>
              <a:ext cx="2137860" cy="2152674"/>
            </a:xfrm>
            <a:custGeom>
              <a:avLst/>
              <a:gdLst/>
              <a:ahLst/>
              <a:cxnLst/>
              <a:rect r="r" b="b" t="t" l="l"/>
              <a:pathLst>
                <a:path h="2152674" w="2137860">
                  <a:moveTo>
                    <a:pt x="0" y="0"/>
                  </a:moveTo>
                  <a:lnTo>
                    <a:pt x="2137860" y="0"/>
                  </a:lnTo>
                  <a:lnTo>
                    <a:pt x="2137860" y="2152674"/>
                  </a:lnTo>
                  <a:lnTo>
                    <a:pt x="0" y="2152674"/>
                  </a:lnTo>
                  <a:close/>
                </a:path>
              </a:pathLst>
            </a:custGeom>
            <a:solidFill>
              <a:srgbClr val="1E7476"/>
            </a:solidFill>
          </p:spPr>
        </p:sp>
        <p:sp>
          <p:nvSpPr>
            <p:cNvPr name="TextBox 7" id="7"/>
            <p:cNvSpPr txBox="true"/>
            <p:nvPr/>
          </p:nvSpPr>
          <p:spPr>
            <a:xfrm>
              <a:off x="0" y="-38100"/>
              <a:ext cx="2137860" cy="2190774"/>
            </a:xfrm>
            <a:prstGeom prst="rect">
              <a:avLst/>
            </a:prstGeom>
          </p:spPr>
          <p:txBody>
            <a:bodyPr anchor="ctr" rtlCol="false" tIns="50800" lIns="50800" bIns="50800" rIns="50800"/>
            <a:lstStyle/>
            <a:p>
              <a:pPr algn="ctr">
                <a:lnSpc>
                  <a:spcPts val="3359"/>
                </a:lnSpc>
              </a:pPr>
            </a:p>
          </p:txBody>
        </p:sp>
      </p:grpSp>
      <p:grpSp>
        <p:nvGrpSpPr>
          <p:cNvPr name="Group 8" id="8"/>
          <p:cNvGrpSpPr/>
          <p:nvPr/>
        </p:nvGrpSpPr>
        <p:grpSpPr>
          <a:xfrm rot="0">
            <a:off x="0" y="0"/>
            <a:ext cx="1028700" cy="10287000"/>
            <a:chOff x="0" y="0"/>
            <a:chExt cx="270933" cy="2709333"/>
          </a:xfrm>
        </p:grpSpPr>
        <p:sp>
          <p:nvSpPr>
            <p:cNvPr name="Freeform 9" id="9"/>
            <p:cNvSpPr/>
            <p:nvPr/>
          </p:nvSpPr>
          <p:spPr>
            <a:xfrm flipH="false" flipV="false" rot="0">
              <a:off x="0" y="0"/>
              <a:ext cx="270933" cy="2709333"/>
            </a:xfrm>
            <a:custGeom>
              <a:avLst/>
              <a:gdLst/>
              <a:ahLst/>
              <a:cxnLst/>
              <a:rect r="r" b="b" t="t" l="l"/>
              <a:pathLst>
                <a:path h="2709333" w="270933">
                  <a:moveTo>
                    <a:pt x="0" y="0"/>
                  </a:moveTo>
                  <a:lnTo>
                    <a:pt x="270933" y="0"/>
                  </a:lnTo>
                  <a:lnTo>
                    <a:pt x="270933" y="2709333"/>
                  </a:lnTo>
                  <a:lnTo>
                    <a:pt x="0" y="2709333"/>
                  </a:lnTo>
                  <a:close/>
                </a:path>
              </a:pathLst>
            </a:custGeom>
            <a:solidFill>
              <a:srgbClr val="D7E9EB"/>
            </a:solidFill>
          </p:spPr>
        </p:sp>
        <p:sp>
          <p:nvSpPr>
            <p:cNvPr name="TextBox 10" id="10"/>
            <p:cNvSpPr txBox="true"/>
            <p:nvPr/>
          </p:nvSpPr>
          <p:spPr>
            <a:xfrm>
              <a:off x="0" y="-38100"/>
              <a:ext cx="270933" cy="2747433"/>
            </a:xfrm>
            <a:prstGeom prst="rect">
              <a:avLst/>
            </a:prstGeom>
          </p:spPr>
          <p:txBody>
            <a:bodyPr anchor="ctr" rtlCol="false" tIns="50800" lIns="50800" bIns="50800" rIns="50800"/>
            <a:lstStyle/>
            <a:p>
              <a:pPr algn="ctr">
                <a:lnSpc>
                  <a:spcPts val="3359"/>
                </a:lnSpc>
              </a:pPr>
            </a:p>
          </p:txBody>
        </p:sp>
      </p:grpSp>
      <p:grpSp>
        <p:nvGrpSpPr>
          <p:cNvPr name="Group 11" id="11"/>
          <p:cNvGrpSpPr/>
          <p:nvPr/>
        </p:nvGrpSpPr>
        <p:grpSpPr>
          <a:xfrm rot="0">
            <a:off x="17257911" y="0"/>
            <a:ext cx="1028700" cy="10287000"/>
            <a:chOff x="0" y="0"/>
            <a:chExt cx="270933" cy="2709333"/>
          </a:xfrm>
        </p:grpSpPr>
        <p:sp>
          <p:nvSpPr>
            <p:cNvPr name="Freeform 12" id="12"/>
            <p:cNvSpPr/>
            <p:nvPr/>
          </p:nvSpPr>
          <p:spPr>
            <a:xfrm flipH="false" flipV="false" rot="0">
              <a:off x="0" y="0"/>
              <a:ext cx="270933" cy="2709333"/>
            </a:xfrm>
            <a:custGeom>
              <a:avLst/>
              <a:gdLst/>
              <a:ahLst/>
              <a:cxnLst/>
              <a:rect r="r" b="b" t="t" l="l"/>
              <a:pathLst>
                <a:path h="2709333" w="270933">
                  <a:moveTo>
                    <a:pt x="0" y="0"/>
                  </a:moveTo>
                  <a:lnTo>
                    <a:pt x="270933" y="0"/>
                  </a:lnTo>
                  <a:lnTo>
                    <a:pt x="270933" y="2709333"/>
                  </a:lnTo>
                  <a:lnTo>
                    <a:pt x="0" y="2709333"/>
                  </a:lnTo>
                  <a:close/>
                </a:path>
              </a:pathLst>
            </a:custGeom>
            <a:solidFill>
              <a:srgbClr val="D7E9EB"/>
            </a:solidFill>
          </p:spPr>
        </p:sp>
        <p:sp>
          <p:nvSpPr>
            <p:cNvPr name="TextBox 13" id="13"/>
            <p:cNvSpPr txBox="true"/>
            <p:nvPr/>
          </p:nvSpPr>
          <p:spPr>
            <a:xfrm>
              <a:off x="0" y="-38100"/>
              <a:ext cx="270933" cy="2747433"/>
            </a:xfrm>
            <a:prstGeom prst="rect">
              <a:avLst/>
            </a:prstGeom>
          </p:spPr>
          <p:txBody>
            <a:bodyPr anchor="ctr" rtlCol="false" tIns="50800" lIns="50800" bIns="50800" rIns="50800"/>
            <a:lstStyle/>
            <a:p>
              <a:pPr algn="ctr">
                <a:lnSpc>
                  <a:spcPts val="3359"/>
                </a:lnSpc>
              </a:pPr>
            </a:p>
          </p:txBody>
        </p:sp>
      </p:grpSp>
      <p:pic>
        <p:nvPicPr>
          <p:cNvPr name="Picture 14" id="14"/>
          <p:cNvPicPr>
            <a:picLocks noChangeAspect="true"/>
          </p:cNvPicPr>
          <p:nvPr/>
        </p:nvPicPr>
        <p:blipFill>
          <a:blip r:embed="rId2"/>
          <a:srcRect l="0" t="0" r="0" b="0"/>
          <a:stretch>
            <a:fillRect/>
          </a:stretch>
        </p:blipFill>
        <p:spPr>
          <a:xfrm flipH="false" flipV="false" rot="0">
            <a:off x="7166882" y="7189153"/>
            <a:ext cx="4076114" cy="3097847"/>
          </a:xfrm>
          <a:prstGeom prst="rect">
            <a:avLst/>
          </a:prstGeom>
        </p:spPr>
      </p:pic>
      <p:sp>
        <p:nvSpPr>
          <p:cNvPr name="TextBox 15" id="15"/>
          <p:cNvSpPr txBox="true"/>
          <p:nvPr/>
        </p:nvSpPr>
        <p:spPr>
          <a:xfrm rot="0">
            <a:off x="1172803" y="3749617"/>
            <a:ext cx="6179273" cy="1198680"/>
          </a:xfrm>
          <a:prstGeom prst="rect">
            <a:avLst/>
          </a:prstGeom>
        </p:spPr>
        <p:txBody>
          <a:bodyPr anchor="t" rtlCol="false" tIns="0" lIns="0" bIns="0" rIns="0">
            <a:spAutoFit/>
          </a:bodyPr>
          <a:lstStyle/>
          <a:p>
            <a:pPr algn="ctr" marL="0" indent="0" lvl="0">
              <a:lnSpc>
                <a:spcPts val="4806"/>
              </a:lnSpc>
              <a:spcBef>
                <a:spcPct val="0"/>
              </a:spcBef>
            </a:pPr>
            <a:r>
              <a:rPr lang="en-US" sz="3432">
                <a:solidFill>
                  <a:srgbClr val="044250"/>
                </a:solidFill>
                <a:latin typeface="Open Sans"/>
                <a:ea typeface="Open Sans"/>
                <a:cs typeface="Open Sans"/>
                <a:sym typeface="Open Sans"/>
              </a:rPr>
              <a:t>Random Forest and Gradient Boosting:</a:t>
            </a:r>
          </a:p>
        </p:txBody>
      </p:sp>
      <p:sp>
        <p:nvSpPr>
          <p:cNvPr name="TextBox 16" id="16"/>
          <p:cNvSpPr txBox="true"/>
          <p:nvPr/>
        </p:nvSpPr>
        <p:spPr>
          <a:xfrm rot="0">
            <a:off x="713564" y="2408078"/>
            <a:ext cx="7097751" cy="738506"/>
          </a:xfrm>
          <a:prstGeom prst="rect">
            <a:avLst/>
          </a:prstGeom>
        </p:spPr>
        <p:txBody>
          <a:bodyPr anchor="t" rtlCol="false" tIns="0" lIns="0" bIns="0" rIns="0">
            <a:spAutoFit/>
          </a:bodyPr>
          <a:lstStyle/>
          <a:p>
            <a:pPr algn="ctr" marL="0" indent="0" lvl="0">
              <a:lnSpc>
                <a:spcPts val="6019"/>
              </a:lnSpc>
              <a:spcBef>
                <a:spcPct val="0"/>
              </a:spcBef>
            </a:pPr>
            <a:r>
              <a:rPr lang="en-US" sz="4299">
                <a:solidFill>
                  <a:srgbClr val="F25426"/>
                </a:solidFill>
                <a:latin typeface="Open Sans"/>
                <a:ea typeface="Open Sans"/>
                <a:cs typeface="Open Sans"/>
                <a:sym typeface="Open Sans"/>
              </a:rPr>
              <a:t>Best Performing Models</a:t>
            </a:r>
          </a:p>
        </p:txBody>
      </p:sp>
      <p:sp>
        <p:nvSpPr>
          <p:cNvPr name="TextBox 17" id="17"/>
          <p:cNvSpPr txBox="true"/>
          <p:nvPr/>
        </p:nvSpPr>
        <p:spPr>
          <a:xfrm rot="0">
            <a:off x="10320571" y="3749617"/>
            <a:ext cx="5760271" cy="580391"/>
          </a:xfrm>
          <a:prstGeom prst="rect">
            <a:avLst/>
          </a:prstGeom>
        </p:spPr>
        <p:txBody>
          <a:bodyPr anchor="t" rtlCol="false" tIns="0" lIns="0" bIns="0" rIns="0">
            <a:spAutoFit/>
          </a:bodyPr>
          <a:lstStyle/>
          <a:p>
            <a:pPr algn="ctr" marL="0" indent="0" lvl="0">
              <a:lnSpc>
                <a:spcPts val="4759"/>
              </a:lnSpc>
              <a:spcBef>
                <a:spcPct val="0"/>
              </a:spcBef>
            </a:pPr>
            <a:r>
              <a:rPr lang="en-US" sz="3399">
                <a:solidFill>
                  <a:srgbClr val="FFFFFF"/>
                </a:solidFill>
                <a:latin typeface="Open Sans"/>
                <a:ea typeface="Open Sans"/>
                <a:cs typeface="Open Sans"/>
                <a:sym typeface="Open Sans"/>
              </a:rPr>
              <a:t>Linear Regression and SVM: </a:t>
            </a:r>
          </a:p>
        </p:txBody>
      </p:sp>
      <p:sp>
        <p:nvSpPr>
          <p:cNvPr name="TextBox 18" id="18"/>
          <p:cNvSpPr txBox="true"/>
          <p:nvPr/>
        </p:nvSpPr>
        <p:spPr>
          <a:xfrm rot="0">
            <a:off x="9807731" y="2408078"/>
            <a:ext cx="6785951" cy="738506"/>
          </a:xfrm>
          <a:prstGeom prst="rect">
            <a:avLst/>
          </a:prstGeom>
        </p:spPr>
        <p:txBody>
          <a:bodyPr anchor="t" rtlCol="false" tIns="0" lIns="0" bIns="0" rIns="0">
            <a:spAutoFit/>
          </a:bodyPr>
          <a:lstStyle/>
          <a:p>
            <a:pPr algn="ctr" marL="0" indent="0" lvl="0">
              <a:lnSpc>
                <a:spcPts val="6019"/>
              </a:lnSpc>
              <a:spcBef>
                <a:spcPct val="0"/>
              </a:spcBef>
            </a:pPr>
            <a:r>
              <a:rPr lang="en-US" sz="4299">
                <a:solidFill>
                  <a:srgbClr val="F15B30"/>
                </a:solidFill>
                <a:latin typeface="Open Sans"/>
                <a:ea typeface="Open Sans"/>
                <a:cs typeface="Open Sans"/>
                <a:sym typeface="Open Sans"/>
              </a:rPr>
              <a:t>Lower Performing Models</a:t>
            </a:r>
          </a:p>
        </p:txBody>
      </p:sp>
      <p:sp>
        <p:nvSpPr>
          <p:cNvPr name="TextBox 19" id="19"/>
          <p:cNvSpPr txBox="true"/>
          <p:nvPr/>
        </p:nvSpPr>
        <p:spPr>
          <a:xfrm rot="0">
            <a:off x="1820664" y="348615"/>
            <a:ext cx="14646671" cy="1226820"/>
          </a:xfrm>
          <a:prstGeom prst="rect">
            <a:avLst/>
          </a:prstGeom>
        </p:spPr>
        <p:txBody>
          <a:bodyPr anchor="t" rtlCol="false" tIns="0" lIns="0" bIns="0" rIns="0">
            <a:spAutoFit/>
          </a:bodyPr>
          <a:lstStyle/>
          <a:p>
            <a:pPr algn="ctr" marL="0" indent="0" lvl="0">
              <a:lnSpc>
                <a:spcPts val="10080"/>
              </a:lnSpc>
              <a:spcBef>
                <a:spcPct val="0"/>
              </a:spcBef>
            </a:pPr>
            <a:r>
              <a:rPr lang="en-US" sz="7200">
                <a:solidFill>
                  <a:srgbClr val="0C4E50"/>
                </a:solidFill>
                <a:latin typeface="Corben"/>
                <a:ea typeface="Corben"/>
                <a:cs typeface="Corben"/>
                <a:sym typeface="Corben"/>
              </a:rPr>
              <a:t>Expectations:</a:t>
            </a:r>
          </a:p>
        </p:txBody>
      </p:sp>
      <p:sp>
        <p:nvSpPr>
          <p:cNvPr name="TextBox 20" id="20"/>
          <p:cNvSpPr txBox="true"/>
          <p:nvPr/>
        </p:nvSpPr>
        <p:spPr>
          <a:xfrm rot="0">
            <a:off x="2287183" y="5805546"/>
            <a:ext cx="3950514" cy="3125497"/>
          </a:xfrm>
          <a:prstGeom prst="rect">
            <a:avLst/>
          </a:prstGeom>
        </p:spPr>
        <p:txBody>
          <a:bodyPr anchor="t" rtlCol="false" tIns="0" lIns="0" bIns="0" rIns="0">
            <a:spAutoFit/>
          </a:bodyPr>
          <a:lstStyle/>
          <a:p>
            <a:pPr algn="ctr" marL="0" indent="0" lvl="0">
              <a:lnSpc>
                <a:spcPts val="4128"/>
              </a:lnSpc>
              <a:spcBef>
                <a:spcPct val="0"/>
              </a:spcBef>
            </a:pPr>
            <a:r>
              <a:rPr lang="en-US" sz="2948">
                <a:solidFill>
                  <a:srgbClr val="123D33"/>
                </a:solidFill>
                <a:latin typeface="Open Sans"/>
                <a:ea typeface="Open Sans"/>
                <a:cs typeface="Open Sans"/>
                <a:sym typeface="Open Sans"/>
              </a:rPr>
              <a:t>they handle categorical data efficiently, avoid overfitting, and model non-linear relationships well.</a:t>
            </a:r>
          </a:p>
        </p:txBody>
      </p:sp>
      <p:sp>
        <p:nvSpPr>
          <p:cNvPr name="TextBox 21" id="21"/>
          <p:cNvSpPr txBox="true"/>
          <p:nvPr/>
        </p:nvSpPr>
        <p:spPr>
          <a:xfrm rot="0">
            <a:off x="12023948" y="5086350"/>
            <a:ext cx="3407417" cy="4612640"/>
          </a:xfrm>
          <a:prstGeom prst="rect">
            <a:avLst/>
          </a:prstGeom>
        </p:spPr>
        <p:txBody>
          <a:bodyPr anchor="t" rtlCol="false" tIns="0" lIns="0" bIns="0" rIns="0">
            <a:spAutoFit/>
          </a:bodyPr>
          <a:lstStyle/>
          <a:p>
            <a:pPr algn="ctr" marL="0" indent="0" lvl="0">
              <a:lnSpc>
                <a:spcPts val="4059"/>
              </a:lnSpc>
              <a:spcBef>
                <a:spcPct val="0"/>
              </a:spcBef>
            </a:pPr>
            <a:r>
              <a:rPr lang="en-US" sz="2899">
                <a:solidFill>
                  <a:srgbClr val="FFFFFF"/>
                </a:solidFill>
                <a:latin typeface="Open Sans"/>
                <a:ea typeface="Open Sans"/>
                <a:cs typeface="Open Sans"/>
                <a:sym typeface="Open Sans"/>
              </a:rPr>
              <a:t>are less likely to perform well due to their need for numeric data and difficulty in handling high-dimensionality resulting from one-hot encoding.</a:t>
            </a: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6361947" y="14960"/>
            <a:ext cx="1926053" cy="10272040"/>
            <a:chOff x="0" y="0"/>
            <a:chExt cx="507273" cy="2705393"/>
          </a:xfrm>
        </p:grpSpPr>
        <p:sp>
          <p:nvSpPr>
            <p:cNvPr name="Freeform 3" id="3"/>
            <p:cNvSpPr/>
            <p:nvPr/>
          </p:nvSpPr>
          <p:spPr>
            <a:xfrm flipH="false" flipV="false" rot="0">
              <a:off x="0" y="0"/>
              <a:ext cx="507273" cy="2705393"/>
            </a:xfrm>
            <a:custGeom>
              <a:avLst/>
              <a:gdLst/>
              <a:ahLst/>
              <a:cxnLst/>
              <a:rect r="r" b="b" t="t" l="l"/>
              <a:pathLst>
                <a:path h="2705393" w="507273">
                  <a:moveTo>
                    <a:pt x="0" y="0"/>
                  </a:moveTo>
                  <a:lnTo>
                    <a:pt x="507273" y="0"/>
                  </a:lnTo>
                  <a:lnTo>
                    <a:pt x="507273" y="2705393"/>
                  </a:lnTo>
                  <a:lnTo>
                    <a:pt x="0" y="2705393"/>
                  </a:lnTo>
                  <a:close/>
                </a:path>
              </a:pathLst>
            </a:custGeom>
            <a:solidFill>
              <a:srgbClr val="1E7476"/>
            </a:solidFill>
          </p:spPr>
        </p:sp>
        <p:sp>
          <p:nvSpPr>
            <p:cNvPr name="TextBox 4" id="4"/>
            <p:cNvSpPr txBox="true"/>
            <p:nvPr/>
          </p:nvSpPr>
          <p:spPr>
            <a:xfrm>
              <a:off x="0" y="-38100"/>
              <a:ext cx="507273" cy="2743493"/>
            </a:xfrm>
            <a:prstGeom prst="rect">
              <a:avLst/>
            </a:prstGeom>
          </p:spPr>
          <p:txBody>
            <a:bodyPr anchor="ctr" rtlCol="false" tIns="50800" lIns="50800" bIns="50800" rIns="50800"/>
            <a:lstStyle/>
            <a:p>
              <a:pPr algn="ctr">
                <a:lnSpc>
                  <a:spcPts val="3359"/>
                </a:lnSpc>
              </a:pPr>
            </a:p>
          </p:txBody>
        </p:sp>
      </p:grpSp>
      <p:grpSp>
        <p:nvGrpSpPr>
          <p:cNvPr name="Group 5" id="5"/>
          <p:cNvGrpSpPr/>
          <p:nvPr/>
        </p:nvGrpSpPr>
        <p:grpSpPr>
          <a:xfrm rot="0">
            <a:off x="0" y="32385"/>
            <a:ext cx="1028700" cy="10254615"/>
            <a:chOff x="0" y="0"/>
            <a:chExt cx="270933" cy="2700804"/>
          </a:xfrm>
        </p:grpSpPr>
        <p:sp>
          <p:nvSpPr>
            <p:cNvPr name="Freeform 6" id="6"/>
            <p:cNvSpPr/>
            <p:nvPr/>
          </p:nvSpPr>
          <p:spPr>
            <a:xfrm flipH="false" flipV="false" rot="0">
              <a:off x="0" y="0"/>
              <a:ext cx="270933" cy="2700804"/>
            </a:xfrm>
            <a:custGeom>
              <a:avLst/>
              <a:gdLst/>
              <a:ahLst/>
              <a:cxnLst/>
              <a:rect r="r" b="b" t="t" l="l"/>
              <a:pathLst>
                <a:path h="2700804" w="270933">
                  <a:moveTo>
                    <a:pt x="0" y="0"/>
                  </a:moveTo>
                  <a:lnTo>
                    <a:pt x="270933" y="0"/>
                  </a:lnTo>
                  <a:lnTo>
                    <a:pt x="270933" y="2700804"/>
                  </a:lnTo>
                  <a:lnTo>
                    <a:pt x="0" y="2700804"/>
                  </a:lnTo>
                  <a:close/>
                </a:path>
              </a:pathLst>
            </a:custGeom>
            <a:solidFill>
              <a:srgbClr val="D7E9EB"/>
            </a:solidFill>
          </p:spPr>
        </p:sp>
        <p:sp>
          <p:nvSpPr>
            <p:cNvPr name="TextBox 7" id="7"/>
            <p:cNvSpPr txBox="true"/>
            <p:nvPr/>
          </p:nvSpPr>
          <p:spPr>
            <a:xfrm>
              <a:off x="0" y="-38100"/>
              <a:ext cx="270933" cy="2738904"/>
            </a:xfrm>
            <a:prstGeom prst="rect">
              <a:avLst/>
            </a:prstGeom>
          </p:spPr>
          <p:txBody>
            <a:bodyPr anchor="ctr" rtlCol="false" tIns="50800" lIns="50800" bIns="50800" rIns="50800"/>
            <a:lstStyle/>
            <a:p>
              <a:pPr algn="ctr">
                <a:lnSpc>
                  <a:spcPts val="3359"/>
                </a:lnSpc>
              </a:pPr>
            </a:p>
          </p:txBody>
        </p:sp>
      </p:grpSp>
      <p:sp>
        <p:nvSpPr>
          <p:cNvPr name="AutoShape 8" id="8"/>
          <p:cNvSpPr/>
          <p:nvPr/>
        </p:nvSpPr>
        <p:spPr>
          <a:xfrm>
            <a:off x="17211675" y="3326028"/>
            <a:ext cx="0" cy="5914847"/>
          </a:xfrm>
          <a:prstGeom prst="line">
            <a:avLst/>
          </a:prstGeom>
          <a:ln cap="rnd" w="95250">
            <a:solidFill>
              <a:srgbClr val="FFFFFF"/>
            </a:solidFill>
            <a:prstDash val="solid"/>
            <a:headEnd type="none" len="sm" w="sm"/>
            <a:tailEnd type="none" len="sm" w="sm"/>
          </a:ln>
        </p:spPr>
      </p:sp>
      <p:sp>
        <p:nvSpPr>
          <p:cNvPr name="AutoShape 9" id="9"/>
          <p:cNvSpPr/>
          <p:nvPr/>
        </p:nvSpPr>
        <p:spPr>
          <a:xfrm>
            <a:off x="17211675" y="1028700"/>
            <a:ext cx="0" cy="1423759"/>
          </a:xfrm>
          <a:prstGeom prst="line">
            <a:avLst/>
          </a:prstGeom>
          <a:ln cap="rnd" w="95250">
            <a:solidFill>
              <a:srgbClr val="FFFFFF"/>
            </a:solidFill>
            <a:prstDash val="solid"/>
            <a:headEnd type="none" len="sm" w="sm"/>
            <a:tailEnd type="none" len="sm" w="sm"/>
          </a:ln>
        </p:spPr>
      </p:sp>
      <p:sp>
        <p:nvSpPr>
          <p:cNvPr name="Freeform 10" id="10"/>
          <p:cNvSpPr/>
          <p:nvPr/>
        </p:nvSpPr>
        <p:spPr>
          <a:xfrm flipH="false" flipV="false" rot="0">
            <a:off x="14887841" y="280334"/>
            <a:ext cx="2948212" cy="748366"/>
          </a:xfrm>
          <a:custGeom>
            <a:avLst/>
            <a:gdLst/>
            <a:ahLst/>
            <a:cxnLst/>
            <a:rect r="r" b="b" t="t" l="l"/>
            <a:pathLst>
              <a:path h="748366" w="2948212">
                <a:moveTo>
                  <a:pt x="0" y="0"/>
                </a:moveTo>
                <a:lnTo>
                  <a:pt x="2948212" y="0"/>
                </a:lnTo>
                <a:lnTo>
                  <a:pt x="2948212" y="748366"/>
                </a:lnTo>
                <a:lnTo>
                  <a:pt x="0" y="7483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1" id="11"/>
          <p:cNvSpPr/>
          <p:nvPr/>
        </p:nvSpPr>
        <p:spPr>
          <a:xfrm flipH="false" flipV="false" rot="0">
            <a:off x="14887841" y="9258300"/>
            <a:ext cx="2948212" cy="748366"/>
          </a:xfrm>
          <a:custGeom>
            <a:avLst/>
            <a:gdLst/>
            <a:ahLst/>
            <a:cxnLst/>
            <a:rect r="r" b="b" t="t" l="l"/>
            <a:pathLst>
              <a:path h="748366" w="2948212">
                <a:moveTo>
                  <a:pt x="0" y="0"/>
                </a:moveTo>
                <a:lnTo>
                  <a:pt x="2948212" y="0"/>
                </a:lnTo>
                <a:lnTo>
                  <a:pt x="2948212" y="748366"/>
                </a:lnTo>
                <a:lnTo>
                  <a:pt x="0" y="7483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2" id="12"/>
          <p:cNvSpPr/>
          <p:nvPr/>
        </p:nvSpPr>
        <p:spPr>
          <a:xfrm flipH="false" flipV="false" rot="0">
            <a:off x="1307693" y="4476624"/>
            <a:ext cx="7587837" cy="5155858"/>
          </a:xfrm>
          <a:custGeom>
            <a:avLst/>
            <a:gdLst/>
            <a:ahLst/>
            <a:cxnLst/>
            <a:rect r="r" b="b" t="t" l="l"/>
            <a:pathLst>
              <a:path h="5155858" w="7587837">
                <a:moveTo>
                  <a:pt x="0" y="0"/>
                </a:moveTo>
                <a:lnTo>
                  <a:pt x="7587838" y="0"/>
                </a:lnTo>
                <a:lnTo>
                  <a:pt x="7587838" y="5155859"/>
                </a:lnTo>
                <a:lnTo>
                  <a:pt x="0" y="5155859"/>
                </a:lnTo>
                <a:lnTo>
                  <a:pt x="0" y="0"/>
                </a:lnTo>
                <a:close/>
              </a:path>
            </a:pathLst>
          </a:custGeom>
          <a:blipFill>
            <a:blip r:embed="rId4"/>
            <a:stretch>
              <a:fillRect l="-2123" t="-1238" r="-6796" b="-5626"/>
            </a:stretch>
          </a:blipFill>
        </p:spPr>
      </p:sp>
      <p:sp>
        <p:nvSpPr>
          <p:cNvPr name="Freeform 13" id="13"/>
          <p:cNvSpPr/>
          <p:nvPr/>
        </p:nvSpPr>
        <p:spPr>
          <a:xfrm flipH="false" flipV="false" rot="0">
            <a:off x="9144000" y="4542366"/>
            <a:ext cx="7384806" cy="5205825"/>
          </a:xfrm>
          <a:custGeom>
            <a:avLst/>
            <a:gdLst/>
            <a:ahLst/>
            <a:cxnLst/>
            <a:rect r="r" b="b" t="t" l="l"/>
            <a:pathLst>
              <a:path h="5205825" w="7384806">
                <a:moveTo>
                  <a:pt x="0" y="0"/>
                </a:moveTo>
                <a:lnTo>
                  <a:pt x="7384806" y="0"/>
                </a:lnTo>
                <a:lnTo>
                  <a:pt x="7384806" y="5205825"/>
                </a:lnTo>
                <a:lnTo>
                  <a:pt x="0" y="5205825"/>
                </a:lnTo>
                <a:lnTo>
                  <a:pt x="0" y="0"/>
                </a:lnTo>
                <a:close/>
              </a:path>
            </a:pathLst>
          </a:custGeom>
          <a:blipFill>
            <a:blip r:embed="rId5"/>
            <a:stretch>
              <a:fillRect l="0" t="0" r="-7986" b="-2124"/>
            </a:stretch>
          </a:blipFill>
        </p:spPr>
      </p:sp>
      <p:sp>
        <p:nvSpPr>
          <p:cNvPr name="TextBox 14" id="14"/>
          <p:cNvSpPr txBox="true"/>
          <p:nvPr/>
        </p:nvSpPr>
        <p:spPr>
          <a:xfrm rot="0">
            <a:off x="1576138" y="348615"/>
            <a:ext cx="8555104" cy="1226820"/>
          </a:xfrm>
          <a:prstGeom prst="rect">
            <a:avLst/>
          </a:prstGeom>
        </p:spPr>
        <p:txBody>
          <a:bodyPr anchor="t" rtlCol="false" tIns="0" lIns="0" bIns="0" rIns="0">
            <a:spAutoFit/>
          </a:bodyPr>
          <a:lstStyle/>
          <a:p>
            <a:pPr algn="l" marL="0" indent="0" lvl="0">
              <a:lnSpc>
                <a:spcPts val="10080"/>
              </a:lnSpc>
              <a:spcBef>
                <a:spcPct val="0"/>
              </a:spcBef>
            </a:pPr>
            <a:r>
              <a:rPr lang="en-US" sz="7200">
                <a:solidFill>
                  <a:srgbClr val="4B4545"/>
                </a:solidFill>
                <a:latin typeface="Corben"/>
                <a:ea typeface="Corben"/>
                <a:cs typeface="Corben"/>
                <a:sym typeface="Corben"/>
              </a:rPr>
              <a:t>Price prediction</a:t>
            </a:r>
          </a:p>
        </p:txBody>
      </p:sp>
      <p:sp>
        <p:nvSpPr>
          <p:cNvPr name="TextBox 15" id="15"/>
          <p:cNvSpPr txBox="true"/>
          <p:nvPr/>
        </p:nvSpPr>
        <p:spPr>
          <a:xfrm rot="0">
            <a:off x="1576138" y="1480185"/>
            <a:ext cx="8555104" cy="887094"/>
          </a:xfrm>
          <a:prstGeom prst="rect">
            <a:avLst/>
          </a:prstGeom>
        </p:spPr>
        <p:txBody>
          <a:bodyPr anchor="t" rtlCol="false" tIns="0" lIns="0" bIns="0" rIns="0">
            <a:spAutoFit/>
          </a:bodyPr>
          <a:lstStyle/>
          <a:p>
            <a:pPr algn="l" marL="0" indent="0" lvl="0">
              <a:lnSpc>
                <a:spcPts val="7280"/>
              </a:lnSpc>
              <a:spcBef>
                <a:spcPct val="0"/>
              </a:spcBef>
            </a:pPr>
            <a:r>
              <a:rPr lang="en-US" sz="5200">
                <a:solidFill>
                  <a:srgbClr val="41A3A6"/>
                </a:solidFill>
                <a:latin typeface="Corben"/>
                <a:ea typeface="Corben"/>
                <a:cs typeface="Corben"/>
                <a:sym typeface="Corben"/>
              </a:rPr>
              <a:t>lower performing models :</a:t>
            </a:r>
          </a:p>
        </p:txBody>
      </p:sp>
      <p:sp>
        <p:nvSpPr>
          <p:cNvPr name="AutoShape 16" id="16"/>
          <p:cNvSpPr/>
          <p:nvPr/>
        </p:nvSpPr>
        <p:spPr>
          <a:xfrm flipV="true">
            <a:off x="2105457" y="2500084"/>
            <a:ext cx="5992311" cy="0"/>
          </a:xfrm>
          <a:prstGeom prst="line">
            <a:avLst/>
          </a:prstGeom>
          <a:ln cap="rnd" w="95250">
            <a:solidFill>
              <a:srgbClr val="4B4545"/>
            </a:solidFill>
            <a:prstDash val="solid"/>
            <a:headEnd type="none" len="sm" w="sm"/>
            <a:tailEnd type="none" len="sm" w="sm"/>
          </a:ln>
        </p:spPr>
      </p:sp>
      <p:sp>
        <p:nvSpPr>
          <p:cNvPr name="TextBox 17" id="17"/>
          <p:cNvSpPr txBox="true"/>
          <p:nvPr/>
        </p:nvSpPr>
        <p:spPr>
          <a:xfrm rot="0">
            <a:off x="2452568" y="3099118"/>
            <a:ext cx="5645200" cy="1054100"/>
          </a:xfrm>
          <a:prstGeom prst="rect">
            <a:avLst/>
          </a:prstGeom>
        </p:spPr>
        <p:txBody>
          <a:bodyPr anchor="t" rtlCol="false" tIns="0" lIns="0" bIns="0" rIns="0">
            <a:spAutoFit/>
          </a:bodyPr>
          <a:lstStyle/>
          <a:p>
            <a:pPr algn="l">
              <a:lnSpc>
                <a:spcPts val="2800"/>
              </a:lnSpc>
            </a:pPr>
            <a:r>
              <a:rPr lang="en-US" sz="2000">
                <a:solidFill>
                  <a:srgbClr val="000000"/>
                </a:solidFill>
                <a:latin typeface="Open Sans"/>
                <a:ea typeface="Open Sans"/>
                <a:cs typeface="Open Sans"/>
                <a:sym typeface="Open Sans"/>
              </a:rPr>
              <a:t>Model: LinearRegression predicting</a:t>
            </a:r>
          </a:p>
          <a:p>
            <a:pPr algn="l">
              <a:lnSpc>
                <a:spcPts val="2800"/>
              </a:lnSpc>
            </a:pPr>
            <a:r>
              <a:rPr lang="en-US" sz="2000">
                <a:solidFill>
                  <a:srgbClr val="000000"/>
                </a:solidFill>
                <a:latin typeface="Open Sans"/>
                <a:ea typeface="Open Sans"/>
                <a:cs typeface="Open Sans"/>
                <a:sym typeface="Open Sans"/>
              </a:rPr>
              <a:t>Mean Squared Error (MSE): 211509683.7877013</a:t>
            </a:r>
          </a:p>
          <a:p>
            <a:pPr algn="l">
              <a:lnSpc>
                <a:spcPts val="2800"/>
              </a:lnSpc>
              <a:spcBef>
                <a:spcPct val="0"/>
              </a:spcBef>
            </a:pPr>
            <a:r>
              <a:rPr lang="en-US" sz="2000">
                <a:solidFill>
                  <a:srgbClr val="000000"/>
                </a:solidFill>
                <a:latin typeface="Open Sans"/>
                <a:ea typeface="Open Sans"/>
                <a:cs typeface="Open Sans"/>
                <a:sym typeface="Open Sans"/>
              </a:rPr>
              <a:t>R² Score: 0.019302781824049542</a:t>
            </a:r>
          </a:p>
        </p:txBody>
      </p:sp>
      <p:sp>
        <p:nvSpPr>
          <p:cNvPr name="TextBox 18" id="18"/>
          <p:cNvSpPr txBox="true"/>
          <p:nvPr/>
        </p:nvSpPr>
        <p:spPr>
          <a:xfrm rot="0">
            <a:off x="10058160" y="3099118"/>
            <a:ext cx="5790456" cy="1054100"/>
          </a:xfrm>
          <a:prstGeom prst="rect">
            <a:avLst/>
          </a:prstGeom>
        </p:spPr>
        <p:txBody>
          <a:bodyPr anchor="t" rtlCol="false" tIns="0" lIns="0" bIns="0" rIns="0">
            <a:spAutoFit/>
          </a:bodyPr>
          <a:lstStyle/>
          <a:p>
            <a:pPr algn="l">
              <a:lnSpc>
                <a:spcPts val="2800"/>
              </a:lnSpc>
            </a:pPr>
            <a:r>
              <a:rPr lang="en-US" sz="2000">
                <a:solidFill>
                  <a:srgbClr val="000000"/>
                </a:solidFill>
                <a:latin typeface="Open Sans"/>
                <a:ea typeface="Open Sans"/>
                <a:cs typeface="Open Sans"/>
                <a:sym typeface="Open Sans"/>
              </a:rPr>
              <a:t>Model: SVR predicting</a:t>
            </a:r>
          </a:p>
          <a:p>
            <a:pPr algn="l">
              <a:lnSpc>
                <a:spcPts val="2800"/>
              </a:lnSpc>
            </a:pPr>
            <a:r>
              <a:rPr lang="en-US" sz="2000">
                <a:solidFill>
                  <a:srgbClr val="000000"/>
                </a:solidFill>
                <a:latin typeface="Open Sans"/>
                <a:ea typeface="Open Sans"/>
                <a:cs typeface="Open Sans"/>
                <a:sym typeface="Open Sans"/>
              </a:rPr>
              <a:t>Mean Squared Error (MSE): 240369167.29175463</a:t>
            </a:r>
          </a:p>
          <a:p>
            <a:pPr algn="l">
              <a:lnSpc>
                <a:spcPts val="2800"/>
              </a:lnSpc>
              <a:spcBef>
                <a:spcPct val="0"/>
              </a:spcBef>
            </a:pPr>
            <a:r>
              <a:rPr lang="en-US" sz="2000">
                <a:solidFill>
                  <a:srgbClr val="000000"/>
                </a:solidFill>
                <a:latin typeface="Open Sans"/>
                <a:ea typeface="Open Sans"/>
                <a:cs typeface="Open Sans"/>
                <a:sym typeface="Open Sans"/>
              </a:rPr>
              <a:t>R² Score: -0.114508657366733 77</a:t>
            </a:r>
          </a:p>
        </p:txBody>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6361947" y="14960"/>
            <a:ext cx="1926053" cy="10272040"/>
            <a:chOff x="0" y="0"/>
            <a:chExt cx="507273" cy="2705393"/>
          </a:xfrm>
        </p:grpSpPr>
        <p:sp>
          <p:nvSpPr>
            <p:cNvPr name="Freeform 3" id="3"/>
            <p:cNvSpPr/>
            <p:nvPr/>
          </p:nvSpPr>
          <p:spPr>
            <a:xfrm flipH="false" flipV="false" rot="0">
              <a:off x="0" y="0"/>
              <a:ext cx="507273" cy="2705393"/>
            </a:xfrm>
            <a:custGeom>
              <a:avLst/>
              <a:gdLst/>
              <a:ahLst/>
              <a:cxnLst/>
              <a:rect r="r" b="b" t="t" l="l"/>
              <a:pathLst>
                <a:path h="2705393" w="507273">
                  <a:moveTo>
                    <a:pt x="0" y="0"/>
                  </a:moveTo>
                  <a:lnTo>
                    <a:pt x="507273" y="0"/>
                  </a:lnTo>
                  <a:lnTo>
                    <a:pt x="507273" y="2705393"/>
                  </a:lnTo>
                  <a:lnTo>
                    <a:pt x="0" y="2705393"/>
                  </a:lnTo>
                  <a:close/>
                </a:path>
              </a:pathLst>
            </a:custGeom>
            <a:solidFill>
              <a:srgbClr val="1E7476"/>
            </a:solidFill>
          </p:spPr>
        </p:sp>
        <p:sp>
          <p:nvSpPr>
            <p:cNvPr name="TextBox 4" id="4"/>
            <p:cNvSpPr txBox="true"/>
            <p:nvPr/>
          </p:nvSpPr>
          <p:spPr>
            <a:xfrm>
              <a:off x="0" y="-38100"/>
              <a:ext cx="507273" cy="2743493"/>
            </a:xfrm>
            <a:prstGeom prst="rect">
              <a:avLst/>
            </a:prstGeom>
          </p:spPr>
          <p:txBody>
            <a:bodyPr anchor="ctr" rtlCol="false" tIns="50800" lIns="50800" bIns="50800" rIns="50800"/>
            <a:lstStyle/>
            <a:p>
              <a:pPr algn="ctr">
                <a:lnSpc>
                  <a:spcPts val="3359"/>
                </a:lnSpc>
              </a:pPr>
            </a:p>
          </p:txBody>
        </p:sp>
      </p:grpSp>
      <p:grpSp>
        <p:nvGrpSpPr>
          <p:cNvPr name="Group 5" id="5"/>
          <p:cNvGrpSpPr/>
          <p:nvPr/>
        </p:nvGrpSpPr>
        <p:grpSpPr>
          <a:xfrm rot="0">
            <a:off x="0" y="32385"/>
            <a:ext cx="1028700" cy="10254615"/>
            <a:chOff x="0" y="0"/>
            <a:chExt cx="270933" cy="2700804"/>
          </a:xfrm>
        </p:grpSpPr>
        <p:sp>
          <p:nvSpPr>
            <p:cNvPr name="Freeform 6" id="6"/>
            <p:cNvSpPr/>
            <p:nvPr/>
          </p:nvSpPr>
          <p:spPr>
            <a:xfrm flipH="false" flipV="false" rot="0">
              <a:off x="0" y="0"/>
              <a:ext cx="270933" cy="2700804"/>
            </a:xfrm>
            <a:custGeom>
              <a:avLst/>
              <a:gdLst/>
              <a:ahLst/>
              <a:cxnLst/>
              <a:rect r="r" b="b" t="t" l="l"/>
              <a:pathLst>
                <a:path h="2700804" w="270933">
                  <a:moveTo>
                    <a:pt x="0" y="0"/>
                  </a:moveTo>
                  <a:lnTo>
                    <a:pt x="270933" y="0"/>
                  </a:lnTo>
                  <a:lnTo>
                    <a:pt x="270933" y="2700804"/>
                  </a:lnTo>
                  <a:lnTo>
                    <a:pt x="0" y="2700804"/>
                  </a:lnTo>
                  <a:close/>
                </a:path>
              </a:pathLst>
            </a:custGeom>
            <a:solidFill>
              <a:srgbClr val="D7E9EB"/>
            </a:solidFill>
          </p:spPr>
        </p:sp>
        <p:sp>
          <p:nvSpPr>
            <p:cNvPr name="TextBox 7" id="7"/>
            <p:cNvSpPr txBox="true"/>
            <p:nvPr/>
          </p:nvSpPr>
          <p:spPr>
            <a:xfrm>
              <a:off x="0" y="-38100"/>
              <a:ext cx="270933" cy="2738904"/>
            </a:xfrm>
            <a:prstGeom prst="rect">
              <a:avLst/>
            </a:prstGeom>
          </p:spPr>
          <p:txBody>
            <a:bodyPr anchor="ctr" rtlCol="false" tIns="50800" lIns="50800" bIns="50800" rIns="50800"/>
            <a:lstStyle/>
            <a:p>
              <a:pPr algn="ctr">
                <a:lnSpc>
                  <a:spcPts val="3359"/>
                </a:lnSpc>
              </a:pPr>
            </a:p>
          </p:txBody>
        </p:sp>
      </p:grpSp>
      <p:sp>
        <p:nvSpPr>
          <p:cNvPr name="AutoShape 8" id="8"/>
          <p:cNvSpPr/>
          <p:nvPr/>
        </p:nvSpPr>
        <p:spPr>
          <a:xfrm>
            <a:off x="17211675" y="3326028"/>
            <a:ext cx="0" cy="5914847"/>
          </a:xfrm>
          <a:prstGeom prst="line">
            <a:avLst/>
          </a:prstGeom>
          <a:ln cap="rnd" w="95250">
            <a:solidFill>
              <a:srgbClr val="FFFFFF"/>
            </a:solidFill>
            <a:prstDash val="solid"/>
            <a:headEnd type="none" len="sm" w="sm"/>
            <a:tailEnd type="none" len="sm" w="sm"/>
          </a:ln>
        </p:spPr>
      </p:sp>
      <p:sp>
        <p:nvSpPr>
          <p:cNvPr name="AutoShape 9" id="9"/>
          <p:cNvSpPr/>
          <p:nvPr/>
        </p:nvSpPr>
        <p:spPr>
          <a:xfrm>
            <a:off x="17211675" y="1028700"/>
            <a:ext cx="0" cy="1423759"/>
          </a:xfrm>
          <a:prstGeom prst="line">
            <a:avLst/>
          </a:prstGeom>
          <a:ln cap="rnd" w="95250">
            <a:solidFill>
              <a:srgbClr val="FFFFFF"/>
            </a:solidFill>
            <a:prstDash val="solid"/>
            <a:headEnd type="none" len="sm" w="sm"/>
            <a:tailEnd type="none" len="sm" w="sm"/>
          </a:ln>
        </p:spPr>
      </p:sp>
      <p:sp>
        <p:nvSpPr>
          <p:cNvPr name="Freeform 10" id="10"/>
          <p:cNvSpPr/>
          <p:nvPr/>
        </p:nvSpPr>
        <p:spPr>
          <a:xfrm flipH="false" flipV="false" rot="0">
            <a:off x="14887841" y="280334"/>
            <a:ext cx="2948212" cy="748366"/>
          </a:xfrm>
          <a:custGeom>
            <a:avLst/>
            <a:gdLst/>
            <a:ahLst/>
            <a:cxnLst/>
            <a:rect r="r" b="b" t="t" l="l"/>
            <a:pathLst>
              <a:path h="748366" w="2948212">
                <a:moveTo>
                  <a:pt x="0" y="0"/>
                </a:moveTo>
                <a:lnTo>
                  <a:pt x="2948212" y="0"/>
                </a:lnTo>
                <a:lnTo>
                  <a:pt x="2948212" y="748366"/>
                </a:lnTo>
                <a:lnTo>
                  <a:pt x="0" y="7483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1" id="11"/>
          <p:cNvSpPr/>
          <p:nvPr/>
        </p:nvSpPr>
        <p:spPr>
          <a:xfrm flipH="false" flipV="false" rot="0">
            <a:off x="14887841" y="9258300"/>
            <a:ext cx="2948212" cy="748366"/>
          </a:xfrm>
          <a:custGeom>
            <a:avLst/>
            <a:gdLst/>
            <a:ahLst/>
            <a:cxnLst/>
            <a:rect r="r" b="b" t="t" l="l"/>
            <a:pathLst>
              <a:path h="748366" w="2948212">
                <a:moveTo>
                  <a:pt x="0" y="0"/>
                </a:moveTo>
                <a:lnTo>
                  <a:pt x="2948212" y="0"/>
                </a:lnTo>
                <a:lnTo>
                  <a:pt x="2948212" y="748366"/>
                </a:lnTo>
                <a:lnTo>
                  <a:pt x="0" y="7483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12" id="12"/>
          <p:cNvSpPr/>
          <p:nvPr/>
        </p:nvSpPr>
        <p:spPr>
          <a:xfrm flipV="true">
            <a:off x="2105457" y="2500084"/>
            <a:ext cx="5992311" cy="0"/>
          </a:xfrm>
          <a:prstGeom prst="line">
            <a:avLst/>
          </a:prstGeom>
          <a:ln cap="rnd" w="95250">
            <a:solidFill>
              <a:srgbClr val="4B4545"/>
            </a:solidFill>
            <a:prstDash val="solid"/>
            <a:headEnd type="none" len="sm" w="sm"/>
            <a:tailEnd type="none" len="sm" w="sm"/>
          </a:ln>
        </p:spPr>
      </p:sp>
      <p:sp>
        <p:nvSpPr>
          <p:cNvPr name="Freeform 13" id="13"/>
          <p:cNvSpPr/>
          <p:nvPr/>
        </p:nvSpPr>
        <p:spPr>
          <a:xfrm flipH="false" flipV="false" rot="0">
            <a:off x="1353490" y="4238943"/>
            <a:ext cx="7569332" cy="5509791"/>
          </a:xfrm>
          <a:custGeom>
            <a:avLst/>
            <a:gdLst/>
            <a:ahLst/>
            <a:cxnLst/>
            <a:rect r="r" b="b" t="t" l="l"/>
            <a:pathLst>
              <a:path h="5509791" w="7569332">
                <a:moveTo>
                  <a:pt x="0" y="0"/>
                </a:moveTo>
                <a:lnTo>
                  <a:pt x="7569332" y="0"/>
                </a:lnTo>
                <a:lnTo>
                  <a:pt x="7569332" y="5509790"/>
                </a:lnTo>
                <a:lnTo>
                  <a:pt x="0" y="5509790"/>
                </a:lnTo>
                <a:lnTo>
                  <a:pt x="0" y="0"/>
                </a:lnTo>
                <a:close/>
              </a:path>
            </a:pathLst>
          </a:custGeom>
          <a:blipFill>
            <a:blip r:embed="rId4"/>
            <a:stretch>
              <a:fillRect l="0" t="0" r="-9186" b="0"/>
            </a:stretch>
          </a:blipFill>
        </p:spPr>
      </p:sp>
      <p:sp>
        <p:nvSpPr>
          <p:cNvPr name="Freeform 14" id="14"/>
          <p:cNvSpPr/>
          <p:nvPr/>
        </p:nvSpPr>
        <p:spPr>
          <a:xfrm flipH="false" flipV="false" rot="0">
            <a:off x="9144000" y="4359874"/>
            <a:ext cx="7485278" cy="5272609"/>
          </a:xfrm>
          <a:custGeom>
            <a:avLst/>
            <a:gdLst/>
            <a:ahLst/>
            <a:cxnLst/>
            <a:rect r="r" b="b" t="t" l="l"/>
            <a:pathLst>
              <a:path h="5272609" w="7485278">
                <a:moveTo>
                  <a:pt x="0" y="0"/>
                </a:moveTo>
                <a:lnTo>
                  <a:pt x="7485278" y="0"/>
                </a:lnTo>
                <a:lnTo>
                  <a:pt x="7485278" y="5272609"/>
                </a:lnTo>
                <a:lnTo>
                  <a:pt x="0" y="5272609"/>
                </a:lnTo>
                <a:lnTo>
                  <a:pt x="0" y="0"/>
                </a:lnTo>
                <a:close/>
              </a:path>
            </a:pathLst>
          </a:custGeom>
          <a:blipFill>
            <a:blip r:embed="rId5"/>
            <a:stretch>
              <a:fillRect l="-2829" t="0" r="-7680" b="-4591"/>
            </a:stretch>
          </a:blipFill>
        </p:spPr>
      </p:sp>
      <p:sp>
        <p:nvSpPr>
          <p:cNvPr name="TextBox 15" id="15"/>
          <p:cNvSpPr txBox="true"/>
          <p:nvPr/>
        </p:nvSpPr>
        <p:spPr>
          <a:xfrm rot="0">
            <a:off x="1576138" y="348615"/>
            <a:ext cx="8555104" cy="1226820"/>
          </a:xfrm>
          <a:prstGeom prst="rect">
            <a:avLst/>
          </a:prstGeom>
        </p:spPr>
        <p:txBody>
          <a:bodyPr anchor="t" rtlCol="false" tIns="0" lIns="0" bIns="0" rIns="0">
            <a:spAutoFit/>
          </a:bodyPr>
          <a:lstStyle/>
          <a:p>
            <a:pPr algn="l" marL="0" indent="0" lvl="0">
              <a:lnSpc>
                <a:spcPts val="10080"/>
              </a:lnSpc>
              <a:spcBef>
                <a:spcPct val="0"/>
              </a:spcBef>
            </a:pPr>
            <a:r>
              <a:rPr lang="en-US" sz="7200">
                <a:solidFill>
                  <a:srgbClr val="4B4545"/>
                </a:solidFill>
                <a:latin typeface="Corben"/>
                <a:ea typeface="Corben"/>
                <a:cs typeface="Corben"/>
                <a:sym typeface="Corben"/>
              </a:rPr>
              <a:t>Price prediction</a:t>
            </a:r>
          </a:p>
        </p:txBody>
      </p:sp>
      <p:sp>
        <p:nvSpPr>
          <p:cNvPr name="TextBox 16" id="16"/>
          <p:cNvSpPr txBox="true"/>
          <p:nvPr/>
        </p:nvSpPr>
        <p:spPr>
          <a:xfrm rot="0">
            <a:off x="1576138" y="1480185"/>
            <a:ext cx="8555104" cy="887094"/>
          </a:xfrm>
          <a:prstGeom prst="rect">
            <a:avLst/>
          </a:prstGeom>
        </p:spPr>
        <p:txBody>
          <a:bodyPr anchor="t" rtlCol="false" tIns="0" lIns="0" bIns="0" rIns="0">
            <a:spAutoFit/>
          </a:bodyPr>
          <a:lstStyle/>
          <a:p>
            <a:pPr algn="l" marL="0" indent="0" lvl="0">
              <a:lnSpc>
                <a:spcPts val="7280"/>
              </a:lnSpc>
              <a:spcBef>
                <a:spcPct val="0"/>
              </a:spcBef>
            </a:pPr>
            <a:r>
              <a:rPr lang="en-US" sz="5200">
                <a:solidFill>
                  <a:srgbClr val="41A3A6"/>
                </a:solidFill>
                <a:latin typeface="Corben"/>
                <a:ea typeface="Corben"/>
                <a:cs typeface="Corben"/>
                <a:sym typeface="Corben"/>
              </a:rPr>
              <a:t>Best performing models :</a:t>
            </a:r>
          </a:p>
        </p:txBody>
      </p:sp>
      <p:sp>
        <p:nvSpPr>
          <p:cNvPr name="TextBox 17" id="17"/>
          <p:cNvSpPr txBox="true"/>
          <p:nvPr/>
        </p:nvSpPr>
        <p:spPr>
          <a:xfrm rot="0">
            <a:off x="2452087" y="3099118"/>
            <a:ext cx="5645200" cy="1054100"/>
          </a:xfrm>
          <a:prstGeom prst="rect">
            <a:avLst/>
          </a:prstGeom>
        </p:spPr>
        <p:txBody>
          <a:bodyPr anchor="t" rtlCol="false" tIns="0" lIns="0" bIns="0" rIns="0">
            <a:spAutoFit/>
          </a:bodyPr>
          <a:lstStyle/>
          <a:p>
            <a:pPr algn="l">
              <a:lnSpc>
                <a:spcPts val="2800"/>
              </a:lnSpc>
            </a:pPr>
            <a:r>
              <a:rPr lang="en-US" sz="2000">
                <a:solidFill>
                  <a:srgbClr val="000000"/>
                </a:solidFill>
                <a:latin typeface="Open Sans"/>
                <a:ea typeface="Open Sans"/>
                <a:cs typeface="Open Sans"/>
                <a:sym typeface="Open Sans"/>
              </a:rPr>
              <a:t>Model: RandomForestRegressor predicting</a:t>
            </a:r>
          </a:p>
          <a:p>
            <a:pPr algn="l">
              <a:lnSpc>
                <a:spcPts val="2800"/>
              </a:lnSpc>
            </a:pPr>
            <a:r>
              <a:rPr lang="en-US" sz="2000">
                <a:solidFill>
                  <a:srgbClr val="000000"/>
                </a:solidFill>
                <a:latin typeface="Open Sans"/>
                <a:ea typeface="Open Sans"/>
                <a:cs typeface="Open Sans"/>
                <a:sym typeface="Open Sans"/>
              </a:rPr>
              <a:t>Mean Squared Error (MSE): 64426126.92013921</a:t>
            </a:r>
          </a:p>
          <a:p>
            <a:pPr algn="l">
              <a:lnSpc>
                <a:spcPts val="2800"/>
              </a:lnSpc>
              <a:spcBef>
                <a:spcPct val="0"/>
              </a:spcBef>
            </a:pPr>
            <a:r>
              <a:rPr lang="en-US" sz="2000">
                <a:solidFill>
                  <a:srgbClr val="000000"/>
                </a:solidFill>
                <a:latin typeface="Open Sans"/>
                <a:ea typeface="Open Sans"/>
                <a:cs typeface="Open Sans"/>
                <a:sym typeface="Open Sans"/>
              </a:rPr>
              <a:t>R² Score: 0.7012783418850483</a:t>
            </a:r>
          </a:p>
        </p:txBody>
      </p:sp>
      <p:sp>
        <p:nvSpPr>
          <p:cNvPr name="TextBox 18" id="18"/>
          <p:cNvSpPr txBox="true"/>
          <p:nvPr/>
        </p:nvSpPr>
        <p:spPr>
          <a:xfrm rot="0">
            <a:off x="10130761" y="3099118"/>
            <a:ext cx="5645200" cy="1054100"/>
          </a:xfrm>
          <a:prstGeom prst="rect">
            <a:avLst/>
          </a:prstGeom>
        </p:spPr>
        <p:txBody>
          <a:bodyPr anchor="t" rtlCol="false" tIns="0" lIns="0" bIns="0" rIns="0">
            <a:spAutoFit/>
          </a:bodyPr>
          <a:lstStyle/>
          <a:p>
            <a:pPr algn="l">
              <a:lnSpc>
                <a:spcPts val="2800"/>
              </a:lnSpc>
            </a:pPr>
            <a:r>
              <a:rPr lang="en-US" sz="2000">
                <a:solidFill>
                  <a:srgbClr val="000000"/>
                </a:solidFill>
                <a:latin typeface="Open Sans"/>
                <a:ea typeface="Open Sans"/>
                <a:cs typeface="Open Sans"/>
                <a:sym typeface="Open Sans"/>
              </a:rPr>
              <a:t>Model: xgboost predicting</a:t>
            </a:r>
          </a:p>
          <a:p>
            <a:pPr algn="l">
              <a:lnSpc>
                <a:spcPts val="2800"/>
              </a:lnSpc>
            </a:pPr>
            <a:r>
              <a:rPr lang="en-US" sz="2000">
                <a:solidFill>
                  <a:srgbClr val="000000"/>
                </a:solidFill>
                <a:latin typeface="Open Sans"/>
                <a:ea typeface="Open Sans"/>
                <a:cs typeface="Open Sans"/>
                <a:sym typeface="Open Sans"/>
              </a:rPr>
              <a:t>Mean Squared Error (MSE): 78905006.99771266</a:t>
            </a:r>
          </a:p>
          <a:p>
            <a:pPr algn="l">
              <a:lnSpc>
                <a:spcPts val="2800"/>
              </a:lnSpc>
              <a:spcBef>
                <a:spcPct val="0"/>
              </a:spcBef>
            </a:pPr>
            <a:r>
              <a:rPr lang="en-US" sz="2000">
                <a:solidFill>
                  <a:srgbClr val="000000"/>
                </a:solidFill>
                <a:latin typeface="Open Sans"/>
                <a:ea typeface="Open Sans"/>
                <a:cs typeface="Open Sans"/>
                <a:sym typeface="Open Sans"/>
              </a:rPr>
              <a:t>R² Score: 0.6341447848766997</a:t>
            </a:r>
          </a:p>
        </p:txBody>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201900" y="16865"/>
            <a:ext cx="3086100" cy="10270135"/>
            <a:chOff x="0" y="0"/>
            <a:chExt cx="812800" cy="2704892"/>
          </a:xfrm>
        </p:grpSpPr>
        <p:sp>
          <p:nvSpPr>
            <p:cNvPr name="Freeform 3" id="3"/>
            <p:cNvSpPr/>
            <p:nvPr/>
          </p:nvSpPr>
          <p:spPr>
            <a:xfrm flipH="false" flipV="false" rot="0">
              <a:off x="0" y="0"/>
              <a:ext cx="812800" cy="2704891"/>
            </a:xfrm>
            <a:custGeom>
              <a:avLst/>
              <a:gdLst/>
              <a:ahLst/>
              <a:cxnLst/>
              <a:rect r="r" b="b" t="t" l="l"/>
              <a:pathLst>
                <a:path h="2704891" w="812800">
                  <a:moveTo>
                    <a:pt x="0" y="0"/>
                  </a:moveTo>
                  <a:lnTo>
                    <a:pt x="812800" y="0"/>
                  </a:lnTo>
                  <a:lnTo>
                    <a:pt x="812800" y="2704891"/>
                  </a:lnTo>
                  <a:lnTo>
                    <a:pt x="0" y="2704891"/>
                  </a:lnTo>
                  <a:close/>
                </a:path>
              </a:pathLst>
            </a:custGeom>
            <a:solidFill>
              <a:srgbClr val="1E7476"/>
            </a:solidFill>
          </p:spPr>
        </p:sp>
        <p:sp>
          <p:nvSpPr>
            <p:cNvPr name="TextBox 4" id="4"/>
            <p:cNvSpPr txBox="true"/>
            <p:nvPr/>
          </p:nvSpPr>
          <p:spPr>
            <a:xfrm>
              <a:off x="0" y="-38100"/>
              <a:ext cx="812800" cy="2742992"/>
            </a:xfrm>
            <a:prstGeom prst="rect">
              <a:avLst/>
            </a:prstGeom>
          </p:spPr>
          <p:txBody>
            <a:bodyPr anchor="ctr" rtlCol="false" tIns="50800" lIns="50800" bIns="50800" rIns="50800"/>
            <a:lstStyle/>
            <a:p>
              <a:pPr algn="ctr">
                <a:lnSpc>
                  <a:spcPts val="3359"/>
                </a:lnSpc>
              </a:pPr>
            </a:p>
          </p:txBody>
        </p:sp>
      </p:grpSp>
      <p:grpSp>
        <p:nvGrpSpPr>
          <p:cNvPr name="Group 5" id="5"/>
          <p:cNvGrpSpPr/>
          <p:nvPr/>
        </p:nvGrpSpPr>
        <p:grpSpPr>
          <a:xfrm rot="0">
            <a:off x="0" y="0"/>
            <a:ext cx="1028700" cy="10287000"/>
            <a:chOff x="0" y="0"/>
            <a:chExt cx="270933" cy="2709333"/>
          </a:xfrm>
        </p:grpSpPr>
        <p:sp>
          <p:nvSpPr>
            <p:cNvPr name="Freeform 6" id="6"/>
            <p:cNvSpPr/>
            <p:nvPr/>
          </p:nvSpPr>
          <p:spPr>
            <a:xfrm flipH="false" flipV="false" rot="0">
              <a:off x="0" y="0"/>
              <a:ext cx="270933" cy="2709333"/>
            </a:xfrm>
            <a:custGeom>
              <a:avLst/>
              <a:gdLst/>
              <a:ahLst/>
              <a:cxnLst/>
              <a:rect r="r" b="b" t="t" l="l"/>
              <a:pathLst>
                <a:path h="2709333" w="270933">
                  <a:moveTo>
                    <a:pt x="0" y="0"/>
                  </a:moveTo>
                  <a:lnTo>
                    <a:pt x="270933" y="0"/>
                  </a:lnTo>
                  <a:lnTo>
                    <a:pt x="270933" y="2709333"/>
                  </a:lnTo>
                  <a:lnTo>
                    <a:pt x="0" y="2709333"/>
                  </a:lnTo>
                  <a:close/>
                </a:path>
              </a:pathLst>
            </a:custGeom>
            <a:solidFill>
              <a:srgbClr val="41A3A6"/>
            </a:solidFill>
          </p:spPr>
        </p:sp>
        <p:sp>
          <p:nvSpPr>
            <p:cNvPr name="TextBox 7" id="7"/>
            <p:cNvSpPr txBox="true"/>
            <p:nvPr/>
          </p:nvSpPr>
          <p:spPr>
            <a:xfrm>
              <a:off x="0" y="-38100"/>
              <a:ext cx="270933" cy="2747433"/>
            </a:xfrm>
            <a:prstGeom prst="rect">
              <a:avLst/>
            </a:prstGeom>
          </p:spPr>
          <p:txBody>
            <a:bodyPr anchor="ctr" rtlCol="false" tIns="50800" lIns="50800" bIns="50800" rIns="50800"/>
            <a:lstStyle/>
            <a:p>
              <a:pPr algn="ctr">
                <a:lnSpc>
                  <a:spcPts val="3359"/>
                </a:lnSpc>
              </a:pPr>
            </a:p>
          </p:txBody>
        </p:sp>
      </p:grpSp>
      <p:grpSp>
        <p:nvGrpSpPr>
          <p:cNvPr name="Group 8" id="8"/>
          <p:cNvGrpSpPr/>
          <p:nvPr/>
        </p:nvGrpSpPr>
        <p:grpSpPr>
          <a:xfrm rot="0">
            <a:off x="17200085" y="1004241"/>
            <a:ext cx="118430" cy="8743950"/>
            <a:chOff x="0" y="0"/>
            <a:chExt cx="157906" cy="11658600"/>
          </a:xfrm>
        </p:grpSpPr>
        <p:sp>
          <p:nvSpPr>
            <p:cNvPr name="AutoShape 9" id="9"/>
            <p:cNvSpPr/>
            <p:nvPr/>
          </p:nvSpPr>
          <p:spPr>
            <a:xfrm flipH="true">
              <a:off x="78953" y="3573556"/>
              <a:ext cx="0" cy="8085044"/>
            </a:xfrm>
            <a:prstGeom prst="line">
              <a:avLst/>
            </a:prstGeom>
            <a:ln cap="rnd" w="157906">
              <a:solidFill>
                <a:srgbClr val="F25426"/>
              </a:solidFill>
              <a:prstDash val="solid"/>
              <a:headEnd type="none" len="sm" w="sm"/>
              <a:tailEnd type="none" len="sm" w="sm"/>
            </a:ln>
          </p:spPr>
        </p:sp>
        <p:sp>
          <p:nvSpPr>
            <p:cNvPr name="AutoShape 10" id="10"/>
            <p:cNvSpPr/>
            <p:nvPr/>
          </p:nvSpPr>
          <p:spPr>
            <a:xfrm>
              <a:off x="78953" y="0"/>
              <a:ext cx="0" cy="2360319"/>
            </a:xfrm>
            <a:prstGeom prst="line">
              <a:avLst/>
            </a:prstGeom>
            <a:ln cap="rnd" w="157906">
              <a:solidFill>
                <a:srgbClr val="F25426"/>
              </a:solidFill>
              <a:prstDash val="solid"/>
              <a:headEnd type="none" len="sm" w="sm"/>
              <a:tailEnd type="none" len="sm" w="sm"/>
            </a:ln>
          </p:spPr>
        </p:sp>
      </p:grpSp>
      <p:sp>
        <p:nvSpPr>
          <p:cNvPr name="Freeform 11" id="11"/>
          <p:cNvSpPr/>
          <p:nvPr/>
        </p:nvSpPr>
        <p:spPr>
          <a:xfrm flipH="false" flipV="false" rot="0">
            <a:off x="7504406" y="7115733"/>
            <a:ext cx="9559279" cy="2311431"/>
          </a:xfrm>
          <a:custGeom>
            <a:avLst/>
            <a:gdLst/>
            <a:ahLst/>
            <a:cxnLst/>
            <a:rect r="r" b="b" t="t" l="l"/>
            <a:pathLst>
              <a:path h="2311431" w="9559279">
                <a:moveTo>
                  <a:pt x="0" y="0"/>
                </a:moveTo>
                <a:lnTo>
                  <a:pt x="9559279" y="0"/>
                </a:lnTo>
                <a:lnTo>
                  <a:pt x="9559279" y="2311431"/>
                </a:lnTo>
                <a:lnTo>
                  <a:pt x="0" y="2311431"/>
                </a:lnTo>
                <a:lnTo>
                  <a:pt x="0" y="0"/>
                </a:lnTo>
                <a:close/>
              </a:path>
            </a:pathLst>
          </a:custGeom>
          <a:blipFill>
            <a:blip r:embed="rId2"/>
            <a:stretch>
              <a:fillRect l="0" t="-73638" r="0" b="-1724"/>
            </a:stretch>
          </a:blipFill>
        </p:spPr>
      </p:sp>
      <p:sp>
        <p:nvSpPr>
          <p:cNvPr name="Freeform 12" id="12"/>
          <p:cNvSpPr/>
          <p:nvPr/>
        </p:nvSpPr>
        <p:spPr>
          <a:xfrm flipH="false" flipV="false" rot="0">
            <a:off x="7504406" y="3883549"/>
            <a:ext cx="9559279" cy="2089387"/>
          </a:xfrm>
          <a:custGeom>
            <a:avLst/>
            <a:gdLst/>
            <a:ahLst/>
            <a:cxnLst/>
            <a:rect r="r" b="b" t="t" l="l"/>
            <a:pathLst>
              <a:path h="2089387" w="9559279">
                <a:moveTo>
                  <a:pt x="0" y="0"/>
                </a:moveTo>
                <a:lnTo>
                  <a:pt x="9559279" y="0"/>
                </a:lnTo>
                <a:lnTo>
                  <a:pt x="9559279" y="2089387"/>
                </a:lnTo>
                <a:lnTo>
                  <a:pt x="0" y="2089387"/>
                </a:lnTo>
                <a:lnTo>
                  <a:pt x="0" y="0"/>
                </a:lnTo>
                <a:close/>
              </a:path>
            </a:pathLst>
          </a:custGeom>
          <a:blipFill>
            <a:blip r:embed="rId3"/>
            <a:stretch>
              <a:fillRect l="-1557" t="-69315" r="-1557" b="0"/>
            </a:stretch>
          </a:blipFill>
        </p:spPr>
      </p:sp>
      <p:sp>
        <p:nvSpPr>
          <p:cNvPr name="TextBox 13" id="13"/>
          <p:cNvSpPr txBox="true"/>
          <p:nvPr/>
        </p:nvSpPr>
        <p:spPr>
          <a:xfrm rot="0">
            <a:off x="1589874" y="464540"/>
            <a:ext cx="8041467" cy="2190750"/>
          </a:xfrm>
          <a:prstGeom prst="rect">
            <a:avLst/>
          </a:prstGeom>
        </p:spPr>
        <p:txBody>
          <a:bodyPr anchor="t" rtlCol="false" tIns="0" lIns="0" bIns="0" rIns="0">
            <a:spAutoFit/>
          </a:bodyPr>
          <a:lstStyle/>
          <a:p>
            <a:pPr algn="l" marL="0" indent="0" lvl="0">
              <a:lnSpc>
                <a:spcPts val="8640"/>
              </a:lnSpc>
            </a:pPr>
            <a:r>
              <a:rPr lang="en-US" sz="7200">
                <a:solidFill>
                  <a:srgbClr val="4B4545"/>
                </a:solidFill>
                <a:latin typeface="Corben"/>
                <a:ea typeface="Corben"/>
                <a:cs typeface="Corben"/>
                <a:sym typeface="Corben"/>
              </a:rPr>
              <a:t>Model Tuning and Optimization</a:t>
            </a:r>
          </a:p>
        </p:txBody>
      </p:sp>
      <p:sp>
        <p:nvSpPr>
          <p:cNvPr name="TextBox 14" id="14"/>
          <p:cNvSpPr txBox="true"/>
          <p:nvPr/>
        </p:nvSpPr>
        <p:spPr>
          <a:xfrm rot="0">
            <a:off x="2126422" y="3416300"/>
            <a:ext cx="4390198" cy="3835400"/>
          </a:xfrm>
          <a:prstGeom prst="rect">
            <a:avLst/>
          </a:prstGeom>
        </p:spPr>
        <p:txBody>
          <a:bodyPr anchor="t" rtlCol="false" tIns="0" lIns="0" bIns="0" rIns="0">
            <a:spAutoFit/>
          </a:bodyPr>
          <a:lstStyle/>
          <a:p>
            <a:pPr algn="l" marL="0" indent="0" lvl="0">
              <a:lnSpc>
                <a:spcPts val="4419"/>
              </a:lnSpc>
            </a:pPr>
            <a:r>
              <a:rPr lang="en-US" sz="2599">
                <a:solidFill>
                  <a:srgbClr val="4B4545"/>
                </a:solidFill>
                <a:latin typeface="Open Sans"/>
                <a:ea typeface="Open Sans"/>
                <a:cs typeface="Open Sans"/>
                <a:sym typeface="Open Sans"/>
              </a:rPr>
              <a:t>As a key step in improving model performance, we focused on tuning and optimizing the two best-performing models: Random Forest (RF) and XGBoost (XGB)</a:t>
            </a:r>
          </a:p>
        </p:txBody>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230403" y="14960"/>
            <a:ext cx="1057597" cy="10272040"/>
            <a:chOff x="0" y="0"/>
            <a:chExt cx="278544" cy="2705393"/>
          </a:xfrm>
        </p:grpSpPr>
        <p:sp>
          <p:nvSpPr>
            <p:cNvPr name="Freeform 3" id="3"/>
            <p:cNvSpPr/>
            <p:nvPr/>
          </p:nvSpPr>
          <p:spPr>
            <a:xfrm flipH="false" flipV="false" rot="0">
              <a:off x="0" y="0"/>
              <a:ext cx="278544" cy="2705393"/>
            </a:xfrm>
            <a:custGeom>
              <a:avLst/>
              <a:gdLst/>
              <a:ahLst/>
              <a:cxnLst/>
              <a:rect r="r" b="b" t="t" l="l"/>
              <a:pathLst>
                <a:path h="2705393" w="278544">
                  <a:moveTo>
                    <a:pt x="0" y="0"/>
                  </a:moveTo>
                  <a:lnTo>
                    <a:pt x="278544" y="0"/>
                  </a:lnTo>
                  <a:lnTo>
                    <a:pt x="278544" y="2705393"/>
                  </a:lnTo>
                  <a:lnTo>
                    <a:pt x="0" y="2705393"/>
                  </a:lnTo>
                  <a:close/>
                </a:path>
              </a:pathLst>
            </a:custGeom>
            <a:solidFill>
              <a:srgbClr val="D7E9EB"/>
            </a:solidFill>
          </p:spPr>
        </p:sp>
        <p:sp>
          <p:nvSpPr>
            <p:cNvPr name="TextBox 4" id="4"/>
            <p:cNvSpPr txBox="true"/>
            <p:nvPr/>
          </p:nvSpPr>
          <p:spPr>
            <a:xfrm>
              <a:off x="0" y="-38100"/>
              <a:ext cx="278544" cy="2743493"/>
            </a:xfrm>
            <a:prstGeom prst="rect">
              <a:avLst/>
            </a:prstGeom>
          </p:spPr>
          <p:txBody>
            <a:bodyPr anchor="ctr" rtlCol="false" tIns="50800" lIns="50800" bIns="50800" rIns="50800"/>
            <a:lstStyle/>
            <a:p>
              <a:pPr algn="ctr">
                <a:lnSpc>
                  <a:spcPts val="3359"/>
                </a:lnSpc>
              </a:pPr>
            </a:p>
          </p:txBody>
        </p:sp>
      </p:grpSp>
      <p:sp>
        <p:nvSpPr>
          <p:cNvPr name="Freeform 5" id="5"/>
          <p:cNvSpPr/>
          <p:nvPr/>
        </p:nvSpPr>
        <p:spPr>
          <a:xfrm flipH="false" flipV="false" rot="0">
            <a:off x="769644" y="1883664"/>
            <a:ext cx="11632942" cy="8190181"/>
          </a:xfrm>
          <a:custGeom>
            <a:avLst/>
            <a:gdLst/>
            <a:ahLst/>
            <a:cxnLst/>
            <a:rect r="r" b="b" t="t" l="l"/>
            <a:pathLst>
              <a:path h="8190181" w="11632942">
                <a:moveTo>
                  <a:pt x="0" y="0"/>
                </a:moveTo>
                <a:lnTo>
                  <a:pt x="11632941" y="0"/>
                </a:lnTo>
                <a:lnTo>
                  <a:pt x="11632941" y="8190182"/>
                </a:lnTo>
                <a:lnTo>
                  <a:pt x="0" y="8190182"/>
                </a:lnTo>
                <a:lnTo>
                  <a:pt x="0" y="0"/>
                </a:lnTo>
                <a:close/>
              </a:path>
            </a:pathLst>
          </a:custGeom>
          <a:blipFill>
            <a:blip r:embed="rId2"/>
            <a:stretch>
              <a:fillRect l="0" t="-9971" r="-2031" b="-5964"/>
            </a:stretch>
          </a:blipFill>
        </p:spPr>
      </p:sp>
      <p:sp>
        <p:nvSpPr>
          <p:cNvPr name="TextBox 6" id="6"/>
          <p:cNvSpPr txBox="true"/>
          <p:nvPr/>
        </p:nvSpPr>
        <p:spPr>
          <a:xfrm rot="0">
            <a:off x="473594" y="331190"/>
            <a:ext cx="11027926" cy="1226820"/>
          </a:xfrm>
          <a:prstGeom prst="rect">
            <a:avLst/>
          </a:prstGeom>
        </p:spPr>
        <p:txBody>
          <a:bodyPr anchor="t" rtlCol="false" tIns="0" lIns="0" bIns="0" rIns="0">
            <a:spAutoFit/>
          </a:bodyPr>
          <a:lstStyle/>
          <a:p>
            <a:pPr algn="l" marL="0" indent="0" lvl="0">
              <a:lnSpc>
                <a:spcPts val="10080"/>
              </a:lnSpc>
              <a:spcBef>
                <a:spcPct val="0"/>
              </a:spcBef>
            </a:pPr>
            <a:r>
              <a:rPr lang="en-US" sz="7200">
                <a:solidFill>
                  <a:srgbClr val="0C4E50"/>
                </a:solidFill>
                <a:latin typeface="Corben"/>
                <a:ea typeface="Corben"/>
                <a:cs typeface="Corben"/>
                <a:sym typeface="Corben"/>
              </a:rPr>
              <a:t>Final Prediction :</a:t>
            </a:r>
          </a:p>
        </p:txBody>
      </p:sp>
      <p:grpSp>
        <p:nvGrpSpPr>
          <p:cNvPr name="Group 7" id="7"/>
          <p:cNvGrpSpPr/>
          <p:nvPr/>
        </p:nvGrpSpPr>
        <p:grpSpPr>
          <a:xfrm rot="0">
            <a:off x="14999041" y="0"/>
            <a:ext cx="3086100" cy="10270135"/>
            <a:chOff x="0" y="0"/>
            <a:chExt cx="812800" cy="2704892"/>
          </a:xfrm>
        </p:grpSpPr>
        <p:sp>
          <p:nvSpPr>
            <p:cNvPr name="Freeform 8" id="8"/>
            <p:cNvSpPr/>
            <p:nvPr/>
          </p:nvSpPr>
          <p:spPr>
            <a:xfrm flipH="false" flipV="false" rot="0">
              <a:off x="0" y="0"/>
              <a:ext cx="812800" cy="2704891"/>
            </a:xfrm>
            <a:custGeom>
              <a:avLst/>
              <a:gdLst/>
              <a:ahLst/>
              <a:cxnLst/>
              <a:rect r="r" b="b" t="t" l="l"/>
              <a:pathLst>
                <a:path h="2704891" w="812800">
                  <a:moveTo>
                    <a:pt x="0" y="0"/>
                  </a:moveTo>
                  <a:lnTo>
                    <a:pt x="812800" y="0"/>
                  </a:lnTo>
                  <a:lnTo>
                    <a:pt x="812800" y="2704891"/>
                  </a:lnTo>
                  <a:lnTo>
                    <a:pt x="0" y="2704891"/>
                  </a:lnTo>
                  <a:close/>
                </a:path>
              </a:pathLst>
            </a:custGeom>
            <a:solidFill>
              <a:srgbClr val="1E7476"/>
            </a:solidFill>
          </p:spPr>
        </p:sp>
        <p:sp>
          <p:nvSpPr>
            <p:cNvPr name="TextBox 9" id="9"/>
            <p:cNvSpPr txBox="true"/>
            <p:nvPr/>
          </p:nvSpPr>
          <p:spPr>
            <a:xfrm>
              <a:off x="0" y="-38100"/>
              <a:ext cx="812800" cy="2742992"/>
            </a:xfrm>
            <a:prstGeom prst="rect">
              <a:avLst/>
            </a:prstGeom>
          </p:spPr>
          <p:txBody>
            <a:bodyPr anchor="ctr" rtlCol="false" tIns="50800" lIns="50800" bIns="50800" rIns="50800"/>
            <a:lstStyle/>
            <a:p>
              <a:pPr algn="ctr">
                <a:lnSpc>
                  <a:spcPts val="3359"/>
                </a:lnSpc>
              </a:pPr>
            </a:p>
          </p:txBody>
        </p:sp>
      </p:grpSp>
      <p:sp>
        <p:nvSpPr>
          <p:cNvPr name="Freeform 10" id="10"/>
          <p:cNvSpPr/>
          <p:nvPr/>
        </p:nvSpPr>
        <p:spPr>
          <a:xfrm flipH="false" flipV="false" rot="0">
            <a:off x="14999041" y="90357"/>
            <a:ext cx="2948212" cy="748366"/>
          </a:xfrm>
          <a:custGeom>
            <a:avLst/>
            <a:gdLst/>
            <a:ahLst/>
            <a:cxnLst/>
            <a:rect r="r" b="b" t="t" l="l"/>
            <a:pathLst>
              <a:path h="748366" w="2948212">
                <a:moveTo>
                  <a:pt x="0" y="0"/>
                </a:moveTo>
                <a:lnTo>
                  <a:pt x="2948212" y="0"/>
                </a:lnTo>
                <a:lnTo>
                  <a:pt x="2948212" y="748366"/>
                </a:lnTo>
                <a:lnTo>
                  <a:pt x="0" y="74836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sp>
        <p:nvSpPr>
          <p:cNvPr name="Freeform 2" id="2"/>
          <p:cNvSpPr/>
          <p:nvPr/>
        </p:nvSpPr>
        <p:spPr>
          <a:xfrm flipH="false" flipV="false" rot="0">
            <a:off x="15047759" y="3749017"/>
            <a:ext cx="3240241" cy="6504134"/>
          </a:xfrm>
          <a:custGeom>
            <a:avLst/>
            <a:gdLst/>
            <a:ahLst/>
            <a:cxnLst/>
            <a:rect r="r" b="b" t="t" l="l"/>
            <a:pathLst>
              <a:path h="6504134" w="3240241">
                <a:moveTo>
                  <a:pt x="0" y="0"/>
                </a:moveTo>
                <a:lnTo>
                  <a:pt x="3240241" y="0"/>
                </a:lnTo>
                <a:lnTo>
                  <a:pt x="3240241" y="6504133"/>
                </a:lnTo>
                <a:lnTo>
                  <a:pt x="0" y="650413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3032403" y="-1448305"/>
            <a:ext cx="5255597" cy="13183610"/>
            <a:chOff x="0" y="0"/>
            <a:chExt cx="1384190" cy="3472227"/>
          </a:xfrm>
        </p:grpSpPr>
        <p:sp>
          <p:nvSpPr>
            <p:cNvPr name="Freeform 4" id="4"/>
            <p:cNvSpPr/>
            <p:nvPr/>
          </p:nvSpPr>
          <p:spPr>
            <a:xfrm flipH="false" flipV="false" rot="0">
              <a:off x="0" y="0"/>
              <a:ext cx="1384190" cy="3472226"/>
            </a:xfrm>
            <a:custGeom>
              <a:avLst/>
              <a:gdLst/>
              <a:ahLst/>
              <a:cxnLst/>
              <a:rect r="r" b="b" t="t" l="l"/>
              <a:pathLst>
                <a:path h="3472226" w="1384190">
                  <a:moveTo>
                    <a:pt x="0" y="0"/>
                  </a:moveTo>
                  <a:lnTo>
                    <a:pt x="1384190" y="0"/>
                  </a:lnTo>
                  <a:lnTo>
                    <a:pt x="1384190" y="3472226"/>
                  </a:lnTo>
                  <a:lnTo>
                    <a:pt x="0" y="3472226"/>
                  </a:lnTo>
                  <a:close/>
                </a:path>
              </a:pathLst>
            </a:custGeom>
            <a:solidFill>
              <a:srgbClr val="106861"/>
            </a:solidFill>
          </p:spPr>
        </p:sp>
        <p:sp>
          <p:nvSpPr>
            <p:cNvPr name="TextBox 5" id="5"/>
            <p:cNvSpPr txBox="true"/>
            <p:nvPr/>
          </p:nvSpPr>
          <p:spPr>
            <a:xfrm>
              <a:off x="0" y="-19050"/>
              <a:ext cx="1384190" cy="3491277"/>
            </a:xfrm>
            <a:prstGeom prst="rect">
              <a:avLst/>
            </a:prstGeom>
          </p:spPr>
          <p:txBody>
            <a:bodyPr anchor="ctr" rtlCol="false" tIns="50800" lIns="50800" bIns="50800" rIns="50800"/>
            <a:lstStyle/>
            <a:p>
              <a:pPr algn="ctr">
                <a:lnSpc>
                  <a:spcPts val="2859"/>
                </a:lnSpc>
              </a:pPr>
            </a:p>
          </p:txBody>
        </p:sp>
      </p:grpSp>
      <p:grpSp>
        <p:nvGrpSpPr>
          <p:cNvPr name="Group 6" id="6"/>
          <p:cNvGrpSpPr/>
          <p:nvPr/>
        </p:nvGrpSpPr>
        <p:grpSpPr>
          <a:xfrm rot="0">
            <a:off x="10102044" y="2264937"/>
            <a:ext cx="5757149" cy="5757126"/>
            <a:chOff x="0" y="0"/>
            <a:chExt cx="6350000" cy="6349975"/>
          </a:xfrm>
        </p:grpSpPr>
        <p:sp>
          <p:nvSpPr>
            <p:cNvPr name="Freeform 7" id="7"/>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4"/>
              <a:stretch>
                <a:fillRect l="0" t="0" r="0" b="0"/>
              </a:stretch>
            </a:blipFill>
          </p:spPr>
        </p:sp>
      </p:grpSp>
      <p:sp>
        <p:nvSpPr>
          <p:cNvPr name="Freeform 8" id="8"/>
          <p:cNvSpPr/>
          <p:nvPr/>
        </p:nvSpPr>
        <p:spPr>
          <a:xfrm flipH="false" flipV="false" rot="0">
            <a:off x="1028700" y="1351689"/>
            <a:ext cx="1060041" cy="848033"/>
          </a:xfrm>
          <a:custGeom>
            <a:avLst/>
            <a:gdLst/>
            <a:ahLst/>
            <a:cxnLst/>
            <a:rect r="r" b="b" t="t" l="l"/>
            <a:pathLst>
              <a:path h="848033" w="1060041">
                <a:moveTo>
                  <a:pt x="0" y="0"/>
                </a:moveTo>
                <a:lnTo>
                  <a:pt x="1060041" y="0"/>
                </a:lnTo>
                <a:lnTo>
                  <a:pt x="1060041" y="848033"/>
                </a:lnTo>
                <a:lnTo>
                  <a:pt x="0" y="84803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9" id="9"/>
          <p:cNvGrpSpPr/>
          <p:nvPr/>
        </p:nvGrpSpPr>
        <p:grpSpPr>
          <a:xfrm rot="0">
            <a:off x="1057435" y="3489495"/>
            <a:ext cx="78988" cy="3562352"/>
            <a:chOff x="0" y="0"/>
            <a:chExt cx="20803" cy="938233"/>
          </a:xfrm>
        </p:grpSpPr>
        <p:sp>
          <p:nvSpPr>
            <p:cNvPr name="Freeform 10" id="10"/>
            <p:cNvSpPr/>
            <p:nvPr/>
          </p:nvSpPr>
          <p:spPr>
            <a:xfrm flipH="false" flipV="false" rot="0">
              <a:off x="0" y="0"/>
              <a:ext cx="20803" cy="938233"/>
            </a:xfrm>
            <a:custGeom>
              <a:avLst/>
              <a:gdLst/>
              <a:ahLst/>
              <a:cxnLst/>
              <a:rect r="r" b="b" t="t" l="l"/>
              <a:pathLst>
                <a:path h="938233" w="20803">
                  <a:moveTo>
                    <a:pt x="0" y="0"/>
                  </a:moveTo>
                  <a:lnTo>
                    <a:pt x="20803" y="0"/>
                  </a:lnTo>
                  <a:lnTo>
                    <a:pt x="20803" y="938233"/>
                  </a:lnTo>
                  <a:lnTo>
                    <a:pt x="0" y="938233"/>
                  </a:lnTo>
                  <a:close/>
                </a:path>
              </a:pathLst>
            </a:custGeom>
            <a:solidFill>
              <a:srgbClr val="123D33"/>
            </a:solidFill>
            <a:ln cap="sq">
              <a:noFill/>
              <a:prstDash val="solid"/>
              <a:miter/>
            </a:ln>
          </p:spPr>
        </p:sp>
        <p:sp>
          <p:nvSpPr>
            <p:cNvPr name="TextBox 11" id="11"/>
            <p:cNvSpPr txBox="true"/>
            <p:nvPr/>
          </p:nvSpPr>
          <p:spPr>
            <a:xfrm>
              <a:off x="0" y="-19050"/>
              <a:ext cx="20803" cy="957283"/>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TextBox 12" id="12"/>
          <p:cNvSpPr txBox="true"/>
          <p:nvPr/>
        </p:nvSpPr>
        <p:spPr>
          <a:xfrm rot="0">
            <a:off x="1455293" y="3945687"/>
            <a:ext cx="8332426" cy="1233939"/>
          </a:xfrm>
          <a:prstGeom prst="rect">
            <a:avLst/>
          </a:prstGeom>
        </p:spPr>
        <p:txBody>
          <a:bodyPr anchor="t" rtlCol="false" tIns="0" lIns="0" bIns="0" rIns="0">
            <a:spAutoFit/>
          </a:bodyPr>
          <a:lstStyle/>
          <a:p>
            <a:pPr algn="l">
              <a:lnSpc>
                <a:spcPts val="10036"/>
              </a:lnSpc>
            </a:pPr>
            <a:r>
              <a:rPr lang="en-US" sz="7168" spc="-143" b="true">
                <a:solidFill>
                  <a:srgbClr val="191919"/>
                </a:solidFill>
                <a:latin typeface="Open Sauce Bold"/>
                <a:ea typeface="Open Sauce Bold"/>
                <a:cs typeface="Open Sauce Bold"/>
                <a:sym typeface="Open Sauce Bold"/>
              </a:rPr>
              <a:t>Github </a:t>
            </a:r>
          </a:p>
        </p:txBody>
      </p:sp>
    </p:spTree>
  </p:cSld>
  <p:clrMapOvr>
    <a:masterClrMapping/>
  </p:clrMapOvr>
</p:sld>
</file>

<file path=ppt/slides/slide3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4994300" y="3675559"/>
            <a:ext cx="3293700" cy="6611441"/>
          </a:xfrm>
          <a:custGeom>
            <a:avLst/>
            <a:gdLst/>
            <a:ahLst/>
            <a:cxnLst/>
            <a:rect r="r" b="b" t="t" l="l"/>
            <a:pathLst>
              <a:path h="6611441" w="3293700">
                <a:moveTo>
                  <a:pt x="0" y="0"/>
                </a:moveTo>
                <a:lnTo>
                  <a:pt x="3293700" y="0"/>
                </a:lnTo>
                <a:lnTo>
                  <a:pt x="3293700" y="6611441"/>
                </a:lnTo>
                <a:lnTo>
                  <a:pt x="0" y="661144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3" id="3"/>
          <p:cNvSpPr/>
          <p:nvPr/>
        </p:nvSpPr>
        <p:spPr>
          <a:xfrm flipH="false" flipV="false" rot="0">
            <a:off x="-1801378" y="-610072"/>
            <a:ext cx="3299321" cy="4114800"/>
          </a:xfrm>
          <a:custGeom>
            <a:avLst/>
            <a:gdLst/>
            <a:ahLst/>
            <a:cxnLst/>
            <a:rect r="r" b="b" t="t" l="l"/>
            <a:pathLst>
              <a:path h="4114800" w="3299321">
                <a:moveTo>
                  <a:pt x="0" y="0"/>
                </a:moveTo>
                <a:lnTo>
                  <a:pt x="3299321" y="0"/>
                </a:lnTo>
                <a:lnTo>
                  <a:pt x="3299321"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TextBox 4" id="4"/>
          <p:cNvSpPr txBox="true"/>
          <p:nvPr/>
        </p:nvSpPr>
        <p:spPr>
          <a:xfrm rot="0">
            <a:off x="1885579" y="1557931"/>
            <a:ext cx="8725965" cy="795212"/>
          </a:xfrm>
          <a:prstGeom prst="rect">
            <a:avLst/>
          </a:prstGeom>
        </p:spPr>
        <p:txBody>
          <a:bodyPr anchor="t" rtlCol="false" tIns="0" lIns="0" bIns="0" rIns="0">
            <a:spAutoFit/>
          </a:bodyPr>
          <a:lstStyle/>
          <a:p>
            <a:pPr algn="l" marL="0" indent="0" lvl="0">
              <a:lnSpc>
                <a:spcPts val="6569"/>
              </a:lnSpc>
              <a:spcBef>
                <a:spcPct val="0"/>
              </a:spcBef>
            </a:pPr>
            <a:r>
              <a:rPr lang="en-US" b="true" sz="4692" spc="-93">
                <a:solidFill>
                  <a:srgbClr val="191919"/>
                </a:solidFill>
                <a:latin typeface="Open Sauce Bold"/>
                <a:ea typeface="Open Sauce Bold"/>
                <a:cs typeface="Open Sauce Bold"/>
                <a:sym typeface="Open Sauce Bold"/>
              </a:rPr>
              <a:t>Step 1: Set Up Git Locally</a:t>
            </a:r>
          </a:p>
        </p:txBody>
      </p:sp>
      <p:sp>
        <p:nvSpPr>
          <p:cNvPr name="TextBox 5" id="5"/>
          <p:cNvSpPr txBox="true"/>
          <p:nvPr/>
        </p:nvSpPr>
        <p:spPr>
          <a:xfrm rot="0">
            <a:off x="1885579" y="3010702"/>
            <a:ext cx="8410501" cy="1493542"/>
          </a:xfrm>
          <a:prstGeom prst="rect">
            <a:avLst/>
          </a:prstGeom>
        </p:spPr>
        <p:txBody>
          <a:bodyPr anchor="t" rtlCol="false" tIns="0" lIns="0" bIns="0" rIns="0">
            <a:spAutoFit/>
          </a:bodyPr>
          <a:lstStyle/>
          <a:p>
            <a:pPr algn="l">
              <a:lnSpc>
                <a:spcPts val="4349"/>
              </a:lnSpc>
            </a:pPr>
            <a:r>
              <a:rPr lang="en-US" sz="2899">
                <a:solidFill>
                  <a:srgbClr val="343432"/>
                </a:solidFill>
                <a:latin typeface="Open Sauce"/>
                <a:ea typeface="Open Sauce"/>
                <a:cs typeface="Open Sauce"/>
                <a:sym typeface="Open Sauce"/>
              </a:rPr>
              <a:t>• For Windows: </a:t>
            </a:r>
            <a:r>
              <a:rPr lang="en-US" sz="2899" u="sng">
                <a:solidFill>
                  <a:srgbClr val="343432"/>
                </a:solidFill>
                <a:latin typeface="Open Sauce"/>
                <a:ea typeface="Open Sauce"/>
                <a:cs typeface="Open Sauce"/>
                <a:sym typeface="Open Sauce"/>
                <a:hlinkClick r:id="rId6" tooltip="https://git-scm.com/download/win"/>
              </a:rPr>
              <a:t>Download Git</a:t>
            </a:r>
            <a:r>
              <a:rPr lang="en-US" sz="2899">
                <a:solidFill>
                  <a:srgbClr val="343432"/>
                </a:solidFill>
                <a:latin typeface="Open Sauce"/>
                <a:ea typeface="Open Sauce"/>
                <a:cs typeface="Open Sauce"/>
                <a:sym typeface="Open Sauce"/>
              </a:rPr>
              <a:t> and install.</a:t>
            </a:r>
          </a:p>
          <a:p>
            <a:pPr algn="l">
              <a:lnSpc>
                <a:spcPts val="4349"/>
              </a:lnSpc>
            </a:pPr>
            <a:r>
              <a:rPr lang="en-US" sz="2899">
                <a:solidFill>
                  <a:srgbClr val="343432"/>
                </a:solidFill>
                <a:latin typeface="Open Sauce"/>
                <a:ea typeface="Open Sauce"/>
                <a:cs typeface="Open Sauce"/>
                <a:sym typeface="Open Sauce"/>
              </a:rPr>
              <a:t>•Configure Git with your GitHub credentials</a:t>
            </a:r>
          </a:p>
          <a:p>
            <a:pPr algn="l" marL="0" indent="0" lvl="0">
              <a:lnSpc>
                <a:spcPts val="3299"/>
              </a:lnSpc>
            </a:pPr>
          </a:p>
        </p:txBody>
      </p:sp>
      <p:sp>
        <p:nvSpPr>
          <p:cNvPr name="TextBox 6" id="6"/>
          <p:cNvSpPr txBox="true"/>
          <p:nvPr/>
        </p:nvSpPr>
        <p:spPr>
          <a:xfrm rot="0">
            <a:off x="2778273" y="5048250"/>
            <a:ext cx="10576546" cy="1493542"/>
          </a:xfrm>
          <a:prstGeom prst="rect">
            <a:avLst/>
          </a:prstGeom>
        </p:spPr>
        <p:txBody>
          <a:bodyPr anchor="t" rtlCol="false" tIns="0" lIns="0" bIns="0" rIns="0">
            <a:spAutoFit/>
          </a:bodyPr>
          <a:lstStyle/>
          <a:p>
            <a:pPr algn="l">
              <a:lnSpc>
                <a:spcPts val="4349"/>
              </a:lnSpc>
            </a:pPr>
            <a:r>
              <a:rPr lang="en-US" sz="2899">
                <a:solidFill>
                  <a:srgbClr val="41A3A6"/>
                </a:solidFill>
                <a:latin typeface="Open Sauce"/>
                <a:ea typeface="Open Sauce"/>
                <a:cs typeface="Open Sauce"/>
                <a:sym typeface="Open Sauce"/>
              </a:rPr>
              <a:t>git config --global user.name "Your Name"</a:t>
            </a:r>
          </a:p>
          <a:p>
            <a:pPr algn="l">
              <a:lnSpc>
                <a:spcPts val="4349"/>
              </a:lnSpc>
            </a:pPr>
            <a:r>
              <a:rPr lang="en-US" sz="2899">
                <a:solidFill>
                  <a:srgbClr val="41A3A6"/>
                </a:solidFill>
                <a:latin typeface="Open Sauce"/>
                <a:ea typeface="Open Sauce"/>
                <a:cs typeface="Open Sauce"/>
                <a:sym typeface="Open Sauce"/>
              </a:rPr>
              <a:t>git config --global user.email "your-email@example.com"</a:t>
            </a:r>
          </a:p>
          <a:p>
            <a:pPr algn="l" marL="0" indent="0" lvl="0">
              <a:lnSpc>
                <a:spcPts val="3299"/>
              </a:lnSpc>
            </a:pPr>
          </a:p>
        </p:txBody>
      </p:sp>
    </p:spTree>
  </p:cSld>
  <p:clrMapOvr>
    <a:masterClrMapping/>
  </p:clrMapOvr>
</p:sld>
</file>

<file path=ppt/slides/slide3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4994300" y="3675559"/>
            <a:ext cx="3293700" cy="6611441"/>
          </a:xfrm>
          <a:custGeom>
            <a:avLst/>
            <a:gdLst/>
            <a:ahLst/>
            <a:cxnLst/>
            <a:rect r="r" b="b" t="t" l="l"/>
            <a:pathLst>
              <a:path h="6611441" w="3293700">
                <a:moveTo>
                  <a:pt x="0" y="0"/>
                </a:moveTo>
                <a:lnTo>
                  <a:pt x="3293700" y="0"/>
                </a:lnTo>
                <a:lnTo>
                  <a:pt x="3293700" y="6611441"/>
                </a:lnTo>
                <a:lnTo>
                  <a:pt x="0" y="661144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3" id="3"/>
          <p:cNvSpPr/>
          <p:nvPr/>
        </p:nvSpPr>
        <p:spPr>
          <a:xfrm flipH="false" flipV="false" rot="0">
            <a:off x="-1801378" y="-610072"/>
            <a:ext cx="3299321" cy="4114800"/>
          </a:xfrm>
          <a:custGeom>
            <a:avLst/>
            <a:gdLst/>
            <a:ahLst/>
            <a:cxnLst/>
            <a:rect r="r" b="b" t="t" l="l"/>
            <a:pathLst>
              <a:path h="4114800" w="3299321">
                <a:moveTo>
                  <a:pt x="0" y="0"/>
                </a:moveTo>
                <a:lnTo>
                  <a:pt x="3299321" y="0"/>
                </a:lnTo>
                <a:lnTo>
                  <a:pt x="3299321"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TextBox 4" id="4"/>
          <p:cNvSpPr txBox="true"/>
          <p:nvPr/>
        </p:nvSpPr>
        <p:spPr>
          <a:xfrm rot="0">
            <a:off x="1885579" y="1557931"/>
            <a:ext cx="11193611" cy="795212"/>
          </a:xfrm>
          <a:prstGeom prst="rect">
            <a:avLst/>
          </a:prstGeom>
        </p:spPr>
        <p:txBody>
          <a:bodyPr anchor="t" rtlCol="false" tIns="0" lIns="0" bIns="0" rIns="0">
            <a:spAutoFit/>
          </a:bodyPr>
          <a:lstStyle/>
          <a:p>
            <a:pPr algn="l" marL="0" indent="0" lvl="0">
              <a:lnSpc>
                <a:spcPts val="6569"/>
              </a:lnSpc>
              <a:spcBef>
                <a:spcPct val="0"/>
              </a:spcBef>
            </a:pPr>
            <a:r>
              <a:rPr lang="en-US" b="true" sz="4692" spc="-93">
                <a:solidFill>
                  <a:srgbClr val="191919"/>
                </a:solidFill>
                <a:latin typeface="Open Sauce Bold"/>
                <a:ea typeface="Open Sauce Bold"/>
                <a:cs typeface="Open Sauce Bold"/>
                <a:sym typeface="Open Sauce Bold"/>
              </a:rPr>
              <a:t>Step 2: Create a GitHub Repository</a:t>
            </a:r>
          </a:p>
        </p:txBody>
      </p:sp>
      <p:sp>
        <p:nvSpPr>
          <p:cNvPr name="TextBox 5" id="5"/>
          <p:cNvSpPr txBox="true"/>
          <p:nvPr/>
        </p:nvSpPr>
        <p:spPr>
          <a:xfrm rot="0">
            <a:off x="1885579" y="3010702"/>
            <a:ext cx="10192690" cy="3665242"/>
          </a:xfrm>
          <a:prstGeom prst="rect">
            <a:avLst/>
          </a:prstGeom>
        </p:spPr>
        <p:txBody>
          <a:bodyPr anchor="t" rtlCol="false" tIns="0" lIns="0" bIns="0" rIns="0">
            <a:spAutoFit/>
          </a:bodyPr>
          <a:lstStyle/>
          <a:p>
            <a:pPr algn="l">
              <a:lnSpc>
                <a:spcPts val="4349"/>
              </a:lnSpc>
            </a:pPr>
            <a:r>
              <a:rPr lang="en-US" sz="2899">
                <a:solidFill>
                  <a:srgbClr val="343432"/>
                </a:solidFill>
                <a:latin typeface="Open Sauce"/>
                <a:ea typeface="Open Sauce"/>
                <a:cs typeface="Open Sauce"/>
                <a:sym typeface="Open Sauce"/>
              </a:rPr>
              <a:t>Login to GitHub: Go to </a:t>
            </a:r>
            <a:r>
              <a:rPr lang="en-US" sz="2899" u="sng">
                <a:solidFill>
                  <a:srgbClr val="343432"/>
                </a:solidFill>
                <a:latin typeface="Open Sauce"/>
                <a:ea typeface="Open Sauce"/>
                <a:cs typeface="Open Sauce"/>
                <a:sym typeface="Open Sauce"/>
                <a:hlinkClick r:id="rId6" tooltip="https://github.com"/>
              </a:rPr>
              <a:t>GitHub</a:t>
            </a:r>
            <a:r>
              <a:rPr lang="en-US" sz="2899">
                <a:solidFill>
                  <a:srgbClr val="343432"/>
                </a:solidFill>
                <a:latin typeface="Open Sauce"/>
                <a:ea typeface="Open Sauce"/>
                <a:cs typeface="Open Sauce"/>
                <a:sym typeface="Open Sauce"/>
              </a:rPr>
              <a:t> and log in to your account.</a:t>
            </a:r>
          </a:p>
          <a:p>
            <a:pPr algn="l">
              <a:lnSpc>
                <a:spcPts val="4349"/>
              </a:lnSpc>
            </a:pPr>
            <a:r>
              <a:rPr lang="en-US" sz="2899">
                <a:solidFill>
                  <a:srgbClr val="343432"/>
                </a:solidFill>
                <a:latin typeface="Open Sauce"/>
                <a:ea typeface="Open Sauce"/>
                <a:cs typeface="Open Sauce"/>
                <a:sym typeface="Open Sauce"/>
              </a:rPr>
              <a:t> Create a New Repository:</a:t>
            </a:r>
          </a:p>
          <a:p>
            <a:pPr algn="l" marL="625984" indent="-312992" lvl="1">
              <a:lnSpc>
                <a:spcPts val="4349"/>
              </a:lnSpc>
              <a:buFont typeface="Arial"/>
              <a:buChar char="•"/>
            </a:pPr>
            <a:r>
              <a:rPr lang="en-US" sz="2899">
                <a:solidFill>
                  <a:srgbClr val="343432"/>
                </a:solidFill>
                <a:latin typeface="Open Sauce"/>
                <a:ea typeface="Open Sauce"/>
                <a:cs typeface="Open Sauce"/>
                <a:sym typeface="Open Sauce"/>
              </a:rPr>
              <a:t>Click the + icon in the top-right corner.</a:t>
            </a:r>
          </a:p>
          <a:p>
            <a:pPr algn="l" marL="625984" indent="-312992" lvl="1">
              <a:lnSpc>
                <a:spcPts val="4349"/>
              </a:lnSpc>
              <a:buFont typeface="Arial"/>
              <a:buChar char="•"/>
            </a:pPr>
            <a:r>
              <a:rPr lang="en-US" sz="2899">
                <a:solidFill>
                  <a:srgbClr val="343432"/>
                </a:solidFill>
                <a:latin typeface="Open Sauce"/>
                <a:ea typeface="Open Sauce"/>
                <a:cs typeface="Open Sauce"/>
                <a:sym typeface="Open Sauce"/>
              </a:rPr>
              <a:t>Choose New repository.</a:t>
            </a:r>
          </a:p>
          <a:p>
            <a:pPr algn="l" marL="625984" indent="-312992" lvl="1">
              <a:lnSpc>
                <a:spcPts val="4349"/>
              </a:lnSpc>
              <a:buFont typeface="Arial"/>
              <a:buChar char="•"/>
            </a:pPr>
            <a:r>
              <a:rPr lang="en-US" sz="2899">
                <a:solidFill>
                  <a:srgbClr val="343432"/>
                </a:solidFill>
                <a:latin typeface="Open Sauce"/>
                <a:ea typeface="Open Sauce"/>
                <a:cs typeface="Open Sauce"/>
                <a:sym typeface="Open Sauce"/>
              </a:rPr>
              <a:t>Name your repository, set it as public or private, and click Create repository.</a:t>
            </a:r>
          </a:p>
          <a:p>
            <a:pPr algn="l" marL="474858" indent="-237429" lvl="1">
              <a:lnSpc>
                <a:spcPts val="3299"/>
              </a:lnSpc>
              <a:buFont typeface="Arial"/>
              <a:buChar char="•"/>
            </a:pPr>
          </a:p>
        </p:txBody>
      </p:sp>
    </p:spTree>
  </p:cSld>
  <p:clrMapOvr>
    <a:masterClrMapping/>
  </p:clrMapOvr>
</p:sld>
</file>

<file path=ppt/slides/slide3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4994300" y="3675559"/>
            <a:ext cx="3293700" cy="6611441"/>
          </a:xfrm>
          <a:custGeom>
            <a:avLst/>
            <a:gdLst/>
            <a:ahLst/>
            <a:cxnLst/>
            <a:rect r="r" b="b" t="t" l="l"/>
            <a:pathLst>
              <a:path h="6611441" w="3293700">
                <a:moveTo>
                  <a:pt x="0" y="0"/>
                </a:moveTo>
                <a:lnTo>
                  <a:pt x="3293700" y="0"/>
                </a:lnTo>
                <a:lnTo>
                  <a:pt x="3293700" y="6611441"/>
                </a:lnTo>
                <a:lnTo>
                  <a:pt x="0" y="661144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3" id="3"/>
          <p:cNvSpPr/>
          <p:nvPr/>
        </p:nvSpPr>
        <p:spPr>
          <a:xfrm flipH="false" flipV="false" rot="0">
            <a:off x="-1801378" y="-610072"/>
            <a:ext cx="3299321" cy="4114800"/>
          </a:xfrm>
          <a:custGeom>
            <a:avLst/>
            <a:gdLst/>
            <a:ahLst/>
            <a:cxnLst/>
            <a:rect r="r" b="b" t="t" l="l"/>
            <a:pathLst>
              <a:path h="4114800" w="3299321">
                <a:moveTo>
                  <a:pt x="0" y="0"/>
                </a:moveTo>
                <a:lnTo>
                  <a:pt x="3299321" y="0"/>
                </a:lnTo>
                <a:lnTo>
                  <a:pt x="3299321"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TextBox 4" id="4"/>
          <p:cNvSpPr txBox="true"/>
          <p:nvPr/>
        </p:nvSpPr>
        <p:spPr>
          <a:xfrm rot="0">
            <a:off x="1885579" y="1557931"/>
            <a:ext cx="11469240" cy="795212"/>
          </a:xfrm>
          <a:prstGeom prst="rect">
            <a:avLst/>
          </a:prstGeom>
        </p:spPr>
        <p:txBody>
          <a:bodyPr anchor="t" rtlCol="false" tIns="0" lIns="0" bIns="0" rIns="0">
            <a:spAutoFit/>
          </a:bodyPr>
          <a:lstStyle/>
          <a:p>
            <a:pPr algn="l" marL="0" indent="0" lvl="0">
              <a:lnSpc>
                <a:spcPts val="6569"/>
              </a:lnSpc>
              <a:spcBef>
                <a:spcPct val="0"/>
              </a:spcBef>
            </a:pPr>
            <a:r>
              <a:rPr lang="en-US" b="true" sz="4692" spc="-93">
                <a:solidFill>
                  <a:srgbClr val="191919"/>
                </a:solidFill>
                <a:latin typeface="Open Sauce Bold"/>
                <a:ea typeface="Open Sauce Bold"/>
                <a:cs typeface="Open Sauce Bold"/>
                <a:sym typeface="Open Sauce Bold"/>
              </a:rPr>
              <a:t>Step 3: Initialize a Local Git Repository</a:t>
            </a:r>
          </a:p>
        </p:txBody>
      </p:sp>
      <p:sp>
        <p:nvSpPr>
          <p:cNvPr name="TextBox 5" id="5"/>
          <p:cNvSpPr txBox="true"/>
          <p:nvPr/>
        </p:nvSpPr>
        <p:spPr>
          <a:xfrm rot="0">
            <a:off x="1885579" y="3010702"/>
            <a:ext cx="8410501" cy="1070632"/>
          </a:xfrm>
          <a:prstGeom prst="rect">
            <a:avLst/>
          </a:prstGeom>
        </p:spPr>
        <p:txBody>
          <a:bodyPr anchor="t" rtlCol="false" tIns="0" lIns="0" bIns="0" rIns="0">
            <a:spAutoFit/>
          </a:bodyPr>
          <a:lstStyle/>
          <a:p>
            <a:pPr algn="l" marL="625984" indent="-312992" lvl="1">
              <a:lnSpc>
                <a:spcPts val="4349"/>
              </a:lnSpc>
              <a:buFont typeface="Arial"/>
              <a:buChar char="•"/>
            </a:pPr>
            <a:r>
              <a:rPr lang="en-US" sz="2899">
                <a:solidFill>
                  <a:srgbClr val="343432"/>
                </a:solidFill>
                <a:latin typeface="Open Sauce"/>
                <a:ea typeface="Open Sauce"/>
                <a:cs typeface="Open Sauce"/>
                <a:sym typeface="Open Sauce"/>
              </a:rPr>
              <a:t>Open a terminal and move to the folder where your project files are located</a:t>
            </a:r>
          </a:p>
        </p:txBody>
      </p:sp>
      <p:sp>
        <p:nvSpPr>
          <p:cNvPr name="TextBox 6" id="6"/>
          <p:cNvSpPr txBox="true"/>
          <p:nvPr/>
        </p:nvSpPr>
        <p:spPr>
          <a:xfrm rot="0">
            <a:off x="2331926" y="4396704"/>
            <a:ext cx="10576546" cy="1070632"/>
          </a:xfrm>
          <a:prstGeom prst="rect">
            <a:avLst/>
          </a:prstGeom>
        </p:spPr>
        <p:txBody>
          <a:bodyPr anchor="t" rtlCol="false" tIns="0" lIns="0" bIns="0" rIns="0">
            <a:spAutoFit/>
          </a:bodyPr>
          <a:lstStyle/>
          <a:p>
            <a:pPr algn="l">
              <a:lnSpc>
                <a:spcPts val="4349"/>
              </a:lnSpc>
            </a:pPr>
            <a:r>
              <a:rPr lang="en-US" sz="2899">
                <a:solidFill>
                  <a:srgbClr val="41A3A6"/>
                </a:solidFill>
                <a:latin typeface="Open Sauce"/>
                <a:ea typeface="Open Sauce"/>
                <a:cs typeface="Open Sauce"/>
                <a:sym typeface="Open Sauce"/>
              </a:rPr>
              <a:t>cd path/to/your/project</a:t>
            </a:r>
          </a:p>
          <a:p>
            <a:pPr algn="l" marL="0" indent="0" lvl="0">
              <a:lnSpc>
                <a:spcPts val="4349"/>
              </a:lnSpc>
            </a:pPr>
          </a:p>
        </p:txBody>
      </p:sp>
      <p:sp>
        <p:nvSpPr>
          <p:cNvPr name="TextBox 7" id="7"/>
          <p:cNvSpPr txBox="true"/>
          <p:nvPr/>
        </p:nvSpPr>
        <p:spPr>
          <a:xfrm rot="0">
            <a:off x="2331926" y="7301013"/>
            <a:ext cx="10576546" cy="1070632"/>
          </a:xfrm>
          <a:prstGeom prst="rect">
            <a:avLst/>
          </a:prstGeom>
        </p:spPr>
        <p:txBody>
          <a:bodyPr anchor="t" rtlCol="false" tIns="0" lIns="0" bIns="0" rIns="0">
            <a:spAutoFit/>
          </a:bodyPr>
          <a:lstStyle/>
          <a:p>
            <a:pPr algn="l">
              <a:lnSpc>
                <a:spcPts val="4349"/>
              </a:lnSpc>
            </a:pPr>
            <a:r>
              <a:rPr lang="en-US" sz="2899">
                <a:solidFill>
                  <a:srgbClr val="41A3A6"/>
                </a:solidFill>
                <a:latin typeface="Open Sauce"/>
                <a:ea typeface="Open Sauce"/>
                <a:cs typeface="Open Sauce"/>
                <a:sym typeface="Open Sauce"/>
              </a:rPr>
              <a:t>git init</a:t>
            </a:r>
          </a:p>
          <a:p>
            <a:pPr algn="l" marL="0" indent="0" lvl="0">
              <a:lnSpc>
                <a:spcPts val="4349"/>
              </a:lnSpc>
            </a:pPr>
          </a:p>
        </p:txBody>
      </p:sp>
      <p:sp>
        <p:nvSpPr>
          <p:cNvPr name="TextBox 8" id="8"/>
          <p:cNvSpPr txBox="true"/>
          <p:nvPr/>
        </p:nvSpPr>
        <p:spPr>
          <a:xfrm rot="0">
            <a:off x="1885579" y="5782706"/>
            <a:ext cx="8410501" cy="1613557"/>
          </a:xfrm>
          <a:prstGeom prst="rect">
            <a:avLst/>
          </a:prstGeom>
        </p:spPr>
        <p:txBody>
          <a:bodyPr anchor="t" rtlCol="false" tIns="0" lIns="0" bIns="0" rIns="0">
            <a:spAutoFit/>
          </a:bodyPr>
          <a:lstStyle/>
          <a:p>
            <a:pPr algn="l" marL="625984" indent="-312992" lvl="1">
              <a:lnSpc>
                <a:spcPts val="4349"/>
              </a:lnSpc>
              <a:buFont typeface="Arial"/>
              <a:buChar char="•"/>
            </a:pPr>
            <a:r>
              <a:rPr lang="en-US" sz="2899">
                <a:solidFill>
                  <a:srgbClr val="343432"/>
                </a:solidFill>
                <a:latin typeface="Open Sauce"/>
                <a:ea typeface="Open Sauce"/>
                <a:cs typeface="Open Sauce"/>
                <a:sym typeface="Open Sauce"/>
              </a:rPr>
              <a:t>Initialize Git: Inside your project directory, initialize Git:</a:t>
            </a:r>
          </a:p>
          <a:p>
            <a:pPr algn="l" marL="0" indent="0" lvl="0">
              <a:lnSpc>
                <a:spcPts val="4349"/>
              </a:lnSpc>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9144000" cy="10287000"/>
            <a:chOff x="0" y="0"/>
            <a:chExt cx="2408296" cy="2709333"/>
          </a:xfrm>
        </p:grpSpPr>
        <p:sp>
          <p:nvSpPr>
            <p:cNvPr name="Freeform 3" id="3"/>
            <p:cNvSpPr/>
            <p:nvPr/>
          </p:nvSpPr>
          <p:spPr>
            <a:xfrm flipH="false" flipV="false" rot="0">
              <a:off x="0" y="0"/>
              <a:ext cx="2408296" cy="2709333"/>
            </a:xfrm>
            <a:custGeom>
              <a:avLst/>
              <a:gdLst/>
              <a:ahLst/>
              <a:cxnLst/>
              <a:rect r="r" b="b" t="t" l="l"/>
              <a:pathLst>
                <a:path h="2709333" w="2408296">
                  <a:moveTo>
                    <a:pt x="0" y="0"/>
                  </a:moveTo>
                  <a:lnTo>
                    <a:pt x="2408296" y="0"/>
                  </a:lnTo>
                  <a:lnTo>
                    <a:pt x="2408296" y="2709333"/>
                  </a:lnTo>
                  <a:lnTo>
                    <a:pt x="0" y="2709333"/>
                  </a:lnTo>
                  <a:close/>
                </a:path>
              </a:pathLst>
            </a:custGeom>
            <a:solidFill>
              <a:srgbClr val="D7E9EB"/>
            </a:solidFill>
          </p:spPr>
        </p:sp>
        <p:sp>
          <p:nvSpPr>
            <p:cNvPr name="TextBox 4" id="4"/>
            <p:cNvSpPr txBox="true"/>
            <p:nvPr/>
          </p:nvSpPr>
          <p:spPr>
            <a:xfrm>
              <a:off x="0" y="-38100"/>
              <a:ext cx="2408296" cy="2747433"/>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1028700" y="8007231"/>
            <a:ext cx="787036" cy="1251069"/>
          </a:xfrm>
          <a:custGeom>
            <a:avLst/>
            <a:gdLst/>
            <a:ahLst/>
            <a:cxnLst/>
            <a:rect r="r" b="b" t="t" l="l"/>
            <a:pathLst>
              <a:path h="1251069" w="787036">
                <a:moveTo>
                  <a:pt x="0" y="0"/>
                </a:moveTo>
                <a:lnTo>
                  <a:pt x="787036" y="0"/>
                </a:lnTo>
                <a:lnTo>
                  <a:pt x="787036" y="1251069"/>
                </a:lnTo>
                <a:lnTo>
                  <a:pt x="0" y="125106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17259300" y="0"/>
            <a:ext cx="1028700" cy="10287000"/>
            <a:chOff x="0" y="0"/>
            <a:chExt cx="270933" cy="2709333"/>
          </a:xfrm>
        </p:grpSpPr>
        <p:sp>
          <p:nvSpPr>
            <p:cNvPr name="Freeform 7" id="7"/>
            <p:cNvSpPr/>
            <p:nvPr/>
          </p:nvSpPr>
          <p:spPr>
            <a:xfrm flipH="false" flipV="false" rot="0">
              <a:off x="0" y="0"/>
              <a:ext cx="270933" cy="2709333"/>
            </a:xfrm>
            <a:custGeom>
              <a:avLst/>
              <a:gdLst/>
              <a:ahLst/>
              <a:cxnLst/>
              <a:rect r="r" b="b" t="t" l="l"/>
              <a:pathLst>
                <a:path h="2709333" w="270933">
                  <a:moveTo>
                    <a:pt x="0" y="0"/>
                  </a:moveTo>
                  <a:lnTo>
                    <a:pt x="270933" y="0"/>
                  </a:lnTo>
                  <a:lnTo>
                    <a:pt x="270933" y="2709333"/>
                  </a:lnTo>
                  <a:lnTo>
                    <a:pt x="0" y="2709333"/>
                  </a:lnTo>
                  <a:close/>
                </a:path>
              </a:pathLst>
            </a:custGeom>
            <a:solidFill>
              <a:srgbClr val="41A3A6"/>
            </a:solidFill>
          </p:spPr>
        </p:sp>
        <p:sp>
          <p:nvSpPr>
            <p:cNvPr name="TextBox 8" id="8"/>
            <p:cNvSpPr txBox="true"/>
            <p:nvPr/>
          </p:nvSpPr>
          <p:spPr>
            <a:xfrm>
              <a:off x="0" y="-38100"/>
              <a:ext cx="270933" cy="2747433"/>
            </a:xfrm>
            <a:prstGeom prst="rect">
              <a:avLst/>
            </a:prstGeom>
          </p:spPr>
          <p:txBody>
            <a:bodyPr anchor="ctr" rtlCol="false" tIns="50800" lIns="50800" bIns="50800" rIns="50800"/>
            <a:lstStyle/>
            <a:p>
              <a:pPr algn="ctr">
                <a:lnSpc>
                  <a:spcPts val="2659"/>
                </a:lnSpc>
              </a:pPr>
            </a:p>
          </p:txBody>
        </p:sp>
      </p:grpSp>
      <p:sp>
        <p:nvSpPr>
          <p:cNvPr name="Freeform 9" id="9"/>
          <p:cNvSpPr/>
          <p:nvPr/>
        </p:nvSpPr>
        <p:spPr>
          <a:xfrm flipH="false" flipV="false" rot="0">
            <a:off x="996359" y="523430"/>
            <a:ext cx="2948212" cy="748366"/>
          </a:xfrm>
          <a:custGeom>
            <a:avLst/>
            <a:gdLst/>
            <a:ahLst/>
            <a:cxnLst/>
            <a:rect r="r" b="b" t="t" l="l"/>
            <a:pathLst>
              <a:path h="748366" w="2948212">
                <a:moveTo>
                  <a:pt x="0" y="0"/>
                </a:moveTo>
                <a:lnTo>
                  <a:pt x="2948212" y="0"/>
                </a:lnTo>
                <a:lnTo>
                  <a:pt x="2948212" y="748365"/>
                </a:lnTo>
                <a:lnTo>
                  <a:pt x="0" y="74836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0" id="10"/>
          <p:cNvSpPr txBox="true"/>
          <p:nvPr/>
        </p:nvSpPr>
        <p:spPr>
          <a:xfrm rot="0">
            <a:off x="996359" y="4463415"/>
            <a:ext cx="7151283" cy="1226820"/>
          </a:xfrm>
          <a:prstGeom prst="rect">
            <a:avLst/>
          </a:prstGeom>
        </p:spPr>
        <p:txBody>
          <a:bodyPr anchor="t" rtlCol="false" tIns="0" lIns="0" bIns="0" rIns="0">
            <a:spAutoFit/>
          </a:bodyPr>
          <a:lstStyle/>
          <a:p>
            <a:pPr algn="l" marL="0" indent="0" lvl="0">
              <a:lnSpc>
                <a:spcPts val="10080"/>
              </a:lnSpc>
              <a:spcBef>
                <a:spcPct val="0"/>
              </a:spcBef>
            </a:pPr>
            <a:r>
              <a:rPr lang="en-US" sz="7200">
                <a:solidFill>
                  <a:srgbClr val="0C4E50"/>
                </a:solidFill>
                <a:latin typeface="Corben"/>
                <a:ea typeface="Corben"/>
                <a:cs typeface="Corben"/>
                <a:sym typeface="Corben"/>
              </a:rPr>
              <a:t>Introduction</a:t>
            </a:r>
          </a:p>
        </p:txBody>
      </p:sp>
      <p:sp>
        <p:nvSpPr>
          <p:cNvPr name="TextBox 11" id="11"/>
          <p:cNvSpPr txBox="true"/>
          <p:nvPr/>
        </p:nvSpPr>
        <p:spPr>
          <a:xfrm rot="0">
            <a:off x="10219227" y="2202248"/>
            <a:ext cx="6687381" cy="7056052"/>
          </a:xfrm>
          <a:prstGeom prst="rect">
            <a:avLst/>
          </a:prstGeom>
        </p:spPr>
        <p:txBody>
          <a:bodyPr anchor="t" rtlCol="false" tIns="0" lIns="0" bIns="0" rIns="0">
            <a:spAutoFit/>
          </a:bodyPr>
          <a:lstStyle/>
          <a:p>
            <a:pPr algn="ctr" marL="0" indent="0" lvl="0">
              <a:lnSpc>
                <a:spcPts val="5123"/>
              </a:lnSpc>
            </a:pPr>
            <a:r>
              <a:rPr lang="en-US" sz="3013">
                <a:solidFill>
                  <a:srgbClr val="4B4545"/>
                </a:solidFill>
                <a:latin typeface="Open Sans"/>
                <a:ea typeface="Open Sans"/>
                <a:cs typeface="Open Sans"/>
                <a:sym typeface="Open Sans"/>
              </a:rPr>
              <a:t>As a data scientist, our goal is to derive valuable insights from data to guide strategic decisions. In this project, we focus on predicting car prices using traditional machine learning models such as Random Forest, XGBRegressor, Linear Regression, and Decision Tree. These models allow us to identify key factors influencing car prices and deliver accurate predictions.</a:t>
            </a:r>
          </a:p>
        </p:txBody>
      </p:sp>
      <p:sp>
        <p:nvSpPr>
          <p:cNvPr name="TextBox 12" id="12"/>
          <p:cNvSpPr txBox="true"/>
          <p:nvPr/>
        </p:nvSpPr>
        <p:spPr>
          <a:xfrm rot="0">
            <a:off x="2219612" y="8054281"/>
            <a:ext cx="2908667" cy="1099820"/>
          </a:xfrm>
          <a:prstGeom prst="rect">
            <a:avLst/>
          </a:prstGeom>
        </p:spPr>
        <p:txBody>
          <a:bodyPr anchor="t" rtlCol="false" tIns="0" lIns="0" bIns="0" rIns="0">
            <a:spAutoFit/>
          </a:bodyPr>
          <a:lstStyle/>
          <a:p>
            <a:pPr algn="l" marL="0" indent="0" lvl="0">
              <a:lnSpc>
                <a:spcPts val="4480"/>
              </a:lnSpc>
              <a:spcBef>
                <a:spcPct val="0"/>
              </a:spcBef>
            </a:pPr>
            <a:r>
              <a:rPr lang="en-US" sz="3200" spc="320">
                <a:solidFill>
                  <a:srgbClr val="4B4545"/>
                </a:solidFill>
                <a:latin typeface="Open Sans"/>
                <a:ea typeface="Open Sans"/>
                <a:cs typeface="Open Sans"/>
                <a:sym typeface="Open Sans"/>
              </a:rPr>
              <a:t>DEPI Company</a:t>
            </a:r>
          </a:p>
        </p:txBody>
      </p:sp>
    </p:spTree>
  </p:cSld>
  <p:clrMapOvr>
    <a:masterClrMapping/>
  </p:clrMapOvr>
</p:sld>
</file>

<file path=ppt/slides/slide4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4994300" y="3675559"/>
            <a:ext cx="3293700" cy="6611441"/>
          </a:xfrm>
          <a:custGeom>
            <a:avLst/>
            <a:gdLst/>
            <a:ahLst/>
            <a:cxnLst/>
            <a:rect r="r" b="b" t="t" l="l"/>
            <a:pathLst>
              <a:path h="6611441" w="3293700">
                <a:moveTo>
                  <a:pt x="0" y="0"/>
                </a:moveTo>
                <a:lnTo>
                  <a:pt x="3293700" y="0"/>
                </a:lnTo>
                <a:lnTo>
                  <a:pt x="3293700" y="6611441"/>
                </a:lnTo>
                <a:lnTo>
                  <a:pt x="0" y="661144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3" id="3"/>
          <p:cNvSpPr/>
          <p:nvPr/>
        </p:nvSpPr>
        <p:spPr>
          <a:xfrm flipH="false" flipV="false" rot="0">
            <a:off x="-1801378" y="-610072"/>
            <a:ext cx="3299321" cy="4114800"/>
          </a:xfrm>
          <a:custGeom>
            <a:avLst/>
            <a:gdLst/>
            <a:ahLst/>
            <a:cxnLst/>
            <a:rect r="r" b="b" t="t" l="l"/>
            <a:pathLst>
              <a:path h="4114800" w="3299321">
                <a:moveTo>
                  <a:pt x="0" y="0"/>
                </a:moveTo>
                <a:lnTo>
                  <a:pt x="3299321" y="0"/>
                </a:lnTo>
                <a:lnTo>
                  <a:pt x="3299321"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TextBox 4" id="4"/>
          <p:cNvSpPr txBox="true"/>
          <p:nvPr/>
        </p:nvSpPr>
        <p:spPr>
          <a:xfrm rot="0">
            <a:off x="1885579" y="1557931"/>
            <a:ext cx="11193611" cy="795212"/>
          </a:xfrm>
          <a:prstGeom prst="rect">
            <a:avLst/>
          </a:prstGeom>
        </p:spPr>
        <p:txBody>
          <a:bodyPr anchor="t" rtlCol="false" tIns="0" lIns="0" bIns="0" rIns="0">
            <a:spAutoFit/>
          </a:bodyPr>
          <a:lstStyle/>
          <a:p>
            <a:pPr algn="l" marL="0" indent="0" lvl="0">
              <a:lnSpc>
                <a:spcPts val="6569"/>
              </a:lnSpc>
              <a:spcBef>
                <a:spcPct val="0"/>
              </a:spcBef>
            </a:pPr>
            <a:r>
              <a:rPr lang="en-US" b="true" sz="4692" spc="-93">
                <a:solidFill>
                  <a:srgbClr val="191919"/>
                </a:solidFill>
                <a:latin typeface="Open Sauce Bold"/>
                <a:ea typeface="Open Sauce Bold"/>
                <a:cs typeface="Open Sauce Bold"/>
                <a:sym typeface="Open Sauce Bold"/>
              </a:rPr>
              <a:t>Step 4: Connect to GitHub Repository</a:t>
            </a:r>
          </a:p>
        </p:txBody>
      </p:sp>
      <p:sp>
        <p:nvSpPr>
          <p:cNvPr name="TextBox 5" id="5"/>
          <p:cNvSpPr txBox="true"/>
          <p:nvPr/>
        </p:nvSpPr>
        <p:spPr>
          <a:xfrm rot="0">
            <a:off x="2194112" y="3628138"/>
            <a:ext cx="10576546" cy="1613557"/>
          </a:xfrm>
          <a:prstGeom prst="rect">
            <a:avLst/>
          </a:prstGeom>
        </p:spPr>
        <p:txBody>
          <a:bodyPr anchor="t" rtlCol="false" tIns="0" lIns="0" bIns="0" rIns="0">
            <a:spAutoFit/>
          </a:bodyPr>
          <a:lstStyle/>
          <a:p>
            <a:pPr algn="l">
              <a:lnSpc>
                <a:spcPts val="4349"/>
              </a:lnSpc>
            </a:pPr>
            <a:r>
              <a:rPr lang="en-US" sz="2899">
                <a:solidFill>
                  <a:srgbClr val="41A3A6"/>
                </a:solidFill>
                <a:latin typeface="Open Sauce"/>
                <a:ea typeface="Open Sauce"/>
                <a:cs typeface="Open Sauce"/>
                <a:sym typeface="Open Sauce"/>
              </a:rPr>
              <a:t>git remote add origin https://github.com/username/repository-name.git</a:t>
            </a:r>
          </a:p>
          <a:p>
            <a:pPr algn="l" marL="0" indent="0" lvl="0">
              <a:lnSpc>
                <a:spcPts val="4349"/>
              </a:lnSpc>
            </a:pPr>
          </a:p>
        </p:txBody>
      </p:sp>
      <p:sp>
        <p:nvSpPr>
          <p:cNvPr name="TextBox 6" id="6"/>
          <p:cNvSpPr txBox="true"/>
          <p:nvPr/>
        </p:nvSpPr>
        <p:spPr>
          <a:xfrm rot="0">
            <a:off x="2023394" y="7206058"/>
            <a:ext cx="10576546" cy="1613557"/>
          </a:xfrm>
          <a:prstGeom prst="rect">
            <a:avLst/>
          </a:prstGeom>
        </p:spPr>
        <p:txBody>
          <a:bodyPr anchor="t" rtlCol="false" tIns="0" lIns="0" bIns="0" rIns="0">
            <a:spAutoFit/>
          </a:bodyPr>
          <a:lstStyle/>
          <a:p>
            <a:pPr algn="l">
              <a:lnSpc>
                <a:spcPts val="4349"/>
              </a:lnSpc>
            </a:pPr>
            <a:r>
              <a:rPr lang="en-US" sz="2899">
                <a:solidFill>
                  <a:srgbClr val="41A3A6"/>
                </a:solidFill>
                <a:latin typeface="Open Sauce"/>
                <a:ea typeface="Open Sauce"/>
                <a:cs typeface="Open Sauce"/>
                <a:sym typeface="Open Sauce"/>
              </a:rPr>
              <a:t>git add .</a:t>
            </a:r>
          </a:p>
          <a:p>
            <a:pPr algn="l">
              <a:lnSpc>
                <a:spcPts val="4349"/>
              </a:lnSpc>
            </a:pPr>
          </a:p>
          <a:p>
            <a:pPr algn="l" marL="0" indent="0" lvl="0">
              <a:lnSpc>
                <a:spcPts val="4349"/>
              </a:lnSpc>
            </a:pPr>
          </a:p>
        </p:txBody>
      </p:sp>
      <p:sp>
        <p:nvSpPr>
          <p:cNvPr name="TextBox 7" id="7"/>
          <p:cNvSpPr txBox="true"/>
          <p:nvPr/>
        </p:nvSpPr>
        <p:spPr>
          <a:xfrm rot="0">
            <a:off x="1885579" y="1903150"/>
            <a:ext cx="8410501" cy="2579392"/>
          </a:xfrm>
          <a:prstGeom prst="rect">
            <a:avLst/>
          </a:prstGeom>
        </p:spPr>
        <p:txBody>
          <a:bodyPr anchor="t" rtlCol="false" tIns="0" lIns="0" bIns="0" rIns="0">
            <a:spAutoFit/>
          </a:bodyPr>
          <a:lstStyle/>
          <a:p>
            <a:pPr algn="l">
              <a:lnSpc>
                <a:spcPts val="4349"/>
              </a:lnSpc>
            </a:pPr>
          </a:p>
          <a:p>
            <a:pPr algn="l">
              <a:lnSpc>
                <a:spcPts val="4349"/>
              </a:lnSpc>
            </a:pPr>
            <a:r>
              <a:rPr lang="en-US" sz="2899">
                <a:solidFill>
                  <a:srgbClr val="343432"/>
                </a:solidFill>
                <a:latin typeface="Open Sauce"/>
                <a:ea typeface="Open Sauce"/>
                <a:cs typeface="Open Sauce"/>
                <a:sym typeface="Open Sauce"/>
              </a:rPr>
              <a:t>•Add Remote Repository: Connect your local repository to the GitHub repository:</a:t>
            </a:r>
          </a:p>
          <a:p>
            <a:pPr algn="l">
              <a:lnSpc>
                <a:spcPts val="4349"/>
              </a:lnSpc>
            </a:pPr>
          </a:p>
          <a:p>
            <a:pPr algn="l" marL="0" indent="0" lvl="0">
              <a:lnSpc>
                <a:spcPts val="3299"/>
              </a:lnSpc>
            </a:pPr>
          </a:p>
        </p:txBody>
      </p:sp>
      <p:sp>
        <p:nvSpPr>
          <p:cNvPr name="TextBox 8" id="8"/>
          <p:cNvSpPr txBox="true"/>
          <p:nvPr/>
        </p:nvSpPr>
        <p:spPr>
          <a:xfrm rot="0">
            <a:off x="1885579" y="5479715"/>
            <a:ext cx="8410501" cy="2036467"/>
          </a:xfrm>
          <a:prstGeom prst="rect">
            <a:avLst/>
          </a:prstGeom>
        </p:spPr>
        <p:txBody>
          <a:bodyPr anchor="t" rtlCol="false" tIns="0" lIns="0" bIns="0" rIns="0">
            <a:spAutoFit/>
          </a:bodyPr>
          <a:lstStyle/>
          <a:p>
            <a:pPr algn="l">
              <a:lnSpc>
                <a:spcPts val="4349"/>
              </a:lnSpc>
            </a:pPr>
          </a:p>
          <a:p>
            <a:pPr algn="l">
              <a:lnSpc>
                <a:spcPts val="4349"/>
              </a:lnSpc>
            </a:pPr>
            <a:r>
              <a:rPr lang="en-US" sz="2899">
                <a:solidFill>
                  <a:srgbClr val="343432"/>
                </a:solidFill>
                <a:latin typeface="Open Sauce"/>
                <a:ea typeface="Open Sauce"/>
                <a:cs typeface="Open Sauce"/>
                <a:sym typeface="Open Sauce"/>
              </a:rPr>
              <a:t>Stage All Files: To add all files in your project directory to be tracked by Git:</a:t>
            </a:r>
          </a:p>
          <a:p>
            <a:pPr algn="l" marL="0" indent="0" lvl="0">
              <a:lnSpc>
                <a:spcPts val="3299"/>
              </a:lnSpc>
            </a:pPr>
          </a:p>
        </p:txBody>
      </p:sp>
      <p:sp>
        <p:nvSpPr>
          <p:cNvPr name="TextBox 9" id="9"/>
          <p:cNvSpPr txBox="true"/>
          <p:nvPr/>
        </p:nvSpPr>
        <p:spPr>
          <a:xfrm rot="0">
            <a:off x="1714861" y="5134496"/>
            <a:ext cx="11193611" cy="795212"/>
          </a:xfrm>
          <a:prstGeom prst="rect">
            <a:avLst/>
          </a:prstGeom>
        </p:spPr>
        <p:txBody>
          <a:bodyPr anchor="t" rtlCol="false" tIns="0" lIns="0" bIns="0" rIns="0">
            <a:spAutoFit/>
          </a:bodyPr>
          <a:lstStyle/>
          <a:p>
            <a:pPr algn="l" marL="0" indent="0" lvl="0">
              <a:lnSpc>
                <a:spcPts val="6569"/>
              </a:lnSpc>
              <a:spcBef>
                <a:spcPct val="0"/>
              </a:spcBef>
            </a:pPr>
            <a:r>
              <a:rPr lang="en-US" b="true" sz="4692" spc="-93">
                <a:solidFill>
                  <a:srgbClr val="191919"/>
                </a:solidFill>
                <a:latin typeface="Open Sauce Bold"/>
                <a:ea typeface="Open Sauce Bold"/>
                <a:cs typeface="Open Sauce Bold"/>
                <a:sym typeface="Open Sauce Bold"/>
              </a:rPr>
              <a:t>Step 5: Add Files</a:t>
            </a:r>
          </a:p>
        </p:txBody>
      </p:sp>
      <p:sp>
        <p:nvSpPr>
          <p:cNvPr name="TextBox 10" id="10"/>
          <p:cNvSpPr txBox="true"/>
          <p:nvPr/>
        </p:nvSpPr>
        <p:spPr>
          <a:xfrm rot="0">
            <a:off x="1885579" y="8673443"/>
            <a:ext cx="10576546" cy="1613557"/>
          </a:xfrm>
          <a:prstGeom prst="rect">
            <a:avLst/>
          </a:prstGeom>
        </p:spPr>
        <p:txBody>
          <a:bodyPr anchor="t" rtlCol="false" tIns="0" lIns="0" bIns="0" rIns="0">
            <a:spAutoFit/>
          </a:bodyPr>
          <a:lstStyle/>
          <a:p>
            <a:pPr algn="l">
              <a:lnSpc>
                <a:spcPts val="4349"/>
              </a:lnSpc>
            </a:pPr>
            <a:r>
              <a:rPr lang="en-US" sz="2899">
                <a:solidFill>
                  <a:srgbClr val="41A3A6"/>
                </a:solidFill>
                <a:latin typeface="Open Sauce"/>
                <a:ea typeface="Open Sauce"/>
                <a:cs typeface="Open Sauce"/>
                <a:sym typeface="Open Sauce"/>
              </a:rPr>
              <a:t>git commit -m "Initial commit"</a:t>
            </a:r>
          </a:p>
          <a:p>
            <a:pPr algn="l">
              <a:lnSpc>
                <a:spcPts val="4349"/>
              </a:lnSpc>
            </a:pPr>
          </a:p>
          <a:p>
            <a:pPr algn="l" marL="0" indent="0" lvl="0">
              <a:lnSpc>
                <a:spcPts val="4349"/>
              </a:lnSpc>
            </a:pPr>
          </a:p>
        </p:txBody>
      </p:sp>
      <p:sp>
        <p:nvSpPr>
          <p:cNvPr name="TextBox 11" id="11"/>
          <p:cNvSpPr txBox="true"/>
          <p:nvPr/>
        </p:nvSpPr>
        <p:spPr>
          <a:xfrm rot="0">
            <a:off x="1885579" y="7420932"/>
            <a:ext cx="13740733" cy="1053487"/>
          </a:xfrm>
          <a:prstGeom prst="rect">
            <a:avLst/>
          </a:prstGeom>
        </p:spPr>
        <p:txBody>
          <a:bodyPr anchor="t" rtlCol="false" tIns="0" lIns="0" bIns="0" rIns="0">
            <a:spAutoFit/>
          </a:bodyPr>
          <a:lstStyle/>
          <a:p>
            <a:pPr algn="l">
              <a:lnSpc>
                <a:spcPts val="4349"/>
              </a:lnSpc>
            </a:pPr>
          </a:p>
          <a:p>
            <a:pPr algn="l" marL="0" indent="0" lvl="0">
              <a:lnSpc>
                <a:spcPts val="4199"/>
              </a:lnSpc>
            </a:pPr>
            <a:r>
              <a:rPr lang="en-US" sz="2799">
                <a:solidFill>
                  <a:srgbClr val="343432"/>
                </a:solidFill>
                <a:latin typeface="Open Sauce"/>
                <a:ea typeface="Open Sauce"/>
                <a:cs typeface="Open Sauce"/>
                <a:sym typeface="Open Sauce"/>
              </a:rPr>
              <a:t>Commit your changes with a message describing what you're uploading:</a:t>
            </a:r>
          </a:p>
        </p:txBody>
      </p:sp>
    </p:spTree>
  </p:cSld>
  <p:clrMapOvr>
    <a:masterClrMapping/>
  </p:clrMapOvr>
</p:sld>
</file>

<file path=ppt/slides/slide4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4994300" y="3675559"/>
            <a:ext cx="3293700" cy="6611441"/>
          </a:xfrm>
          <a:custGeom>
            <a:avLst/>
            <a:gdLst/>
            <a:ahLst/>
            <a:cxnLst/>
            <a:rect r="r" b="b" t="t" l="l"/>
            <a:pathLst>
              <a:path h="6611441" w="3293700">
                <a:moveTo>
                  <a:pt x="0" y="0"/>
                </a:moveTo>
                <a:lnTo>
                  <a:pt x="3293700" y="0"/>
                </a:lnTo>
                <a:lnTo>
                  <a:pt x="3293700" y="6611441"/>
                </a:lnTo>
                <a:lnTo>
                  <a:pt x="0" y="661144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3" id="3"/>
          <p:cNvSpPr/>
          <p:nvPr/>
        </p:nvSpPr>
        <p:spPr>
          <a:xfrm flipH="false" flipV="false" rot="0">
            <a:off x="-1801378" y="-610072"/>
            <a:ext cx="3299321" cy="4114800"/>
          </a:xfrm>
          <a:custGeom>
            <a:avLst/>
            <a:gdLst/>
            <a:ahLst/>
            <a:cxnLst/>
            <a:rect r="r" b="b" t="t" l="l"/>
            <a:pathLst>
              <a:path h="4114800" w="3299321">
                <a:moveTo>
                  <a:pt x="0" y="0"/>
                </a:moveTo>
                <a:lnTo>
                  <a:pt x="3299321" y="0"/>
                </a:lnTo>
                <a:lnTo>
                  <a:pt x="3299321"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TextBox 4" id="4"/>
          <p:cNvSpPr txBox="true"/>
          <p:nvPr/>
        </p:nvSpPr>
        <p:spPr>
          <a:xfrm rot="0">
            <a:off x="1885579" y="1557931"/>
            <a:ext cx="8725965" cy="795212"/>
          </a:xfrm>
          <a:prstGeom prst="rect">
            <a:avLst/>
          </a:prstGeom>
        </p:spPr>
        <p:txBody>
          <a:bodyPr anchor="t" rtlCol="false" tIns="0" lIns="0" bIns="0" rIns="0">
            <a:spAutoFit/>
          </a:bodyPr>
          <a:lstStyle/>
          <a:p>
            <a:pPr algn="l" marL="0" indent="0" lvl="0">
              <a:lnSpc>
                <a:spcPts val="6569"/>
              </a:lnSpc>
              <a:spcBef>
                <a:spcPct val="0"/>
              </a:spcBef>
            </a:pPr>
            <a:r>
              <a:rPr lang="en-US" b="true" sz="4692" spc="-93">
                <a:solidFill>
                  <a:srgbClr val="191919"/>
                </a:solidFill>
                <a:latin typeface="Open Sauce Bold"/>
                <a:ea typeface="Open Sauce Bold"/>
                <a:cs typeface="Open Sauce Bold"/>
                <a:sym typeface="Open Sauce Bold"/>
              </a:rPr>
              <a:t>Step 6: Push Files to GitHub</a:t>
            </a:r>
          </a:p>
        </p:txBody>
      </p:sp>
      <p:sp>
        <p:nvSpPr>
          <p:cNvPr name="TextBox 5" id="5"/>
          <p:cNvSpPr txBox="true"/>
          <p:nvPr/>
        </p:nvSpPr>
        <p:spPr>
          <a:xfrm rot="0">
            <a:off x="1885579" y="3010702"/>
            <a:ext cx="8410501" cy="2036467"/>
          </a:xfrm>
          <a:prstGeom prst="rect">
            <a:avLst/>
          </a:prstGeom>
        </p:spPr>
        <p:txBody>
          <a:bodyPr anchor="t" rtlCol="false" tIns="0" lIns="0" bIns="0" rIns="0">
            <a:spAutoFit/>
          </a:bodyPr>
          <a:lstStyle/>
          <a:p>
            <a:pPr algn="l">
              <a:lnSpc>
                <a:spcPts val="4349"/>
              </a:lnSpc>
            </a:pPr>
            <a:r>
              <a:rPr lang="en-US" sz="2899">
                <a:solidFill>
                  <a:srgbClr val="343432"/>
                </a:solidFill>
                <a:latin typeface="Open Sauce"/>
                <a:ea typeface="Open Sauce"/>
                <a:cs typeface="Open Sauce"/>
                <a:sym typeface="Open Sauce"/>
              </a:rPr>
              <a:t>Push Files to GitHub: Push your local changes to the remote GitHub repository:</a:t>
            </a:r>
          </a:p>
          <a:p>
            <a:pPr algn="l">
              <a:lnSpc>
                <a:spcPts val="4349"/>
              </a:lnSpc>
            </a:pPr>
          </a:p>
          <a:p>
            <a:pPr algn="l" marL="0" indent="0" lvl="0">
              <a:lnSpc>
                <a:spcPts val="3299"/>
              </a:lnSpc>
            </a:pPr>
          </a:p>
        </p:txBody>
      </p:sp>
      <p:sp>
        <p:nvSpPr>
          <p:cNvPr name="TextBox 6" id="6"/>
          <p:cNvSpPr txBox="true"/>
          <p:nvPr/>
        </p:nvSpPr>
        <p:spPr>
          <a:xfrm rot="0">
            <a:off x="1885579" y="4524235"/>
            <a:ext cx="10576546" cy="950617"/>
          </a:xfrm>
          <a:prstGeom prst="rect">
            <a:avLst/>
          </a:prstGeom>
        </p:spPr>
        <p:txBody>
          <a:bodyPr anchor="t" rtlCol="false" tIns="0" lIns="0" bIns="0" rIns="0">
            <a:spAutoFit/>
          </a:bodyPr>
          <a:lstStyle/>
          <a:p>
            <a:pPr algn="l">
              <a:lnSpc>
                <a:spcPts val="4349"/>
              </a:lnSpc>
            </a:pPr>
            <a:r>
              <a:rPr lang="en-US" sz="2899">
                <a:solidFill>
                  <a:srgbClr val="41A3A6"/>
                </a:solidFill>
                <a:latin typeface="Open Sauce"/>
                <a:ea typeface="Open Sauce"/>
                <a:cs typeface="Open Sauce"/>
                <a:sym typeface="Open Sauce"/>
              </a:rPr>
              <a:t>git push -u origin master</a:t>
            </a:r>
          </a:p>
          <a:p>
            <a:pPr algn="l" marL="0" indent="0" lvl="0">
              <a:lnSpc>
                <a:spcPts val="3299"/>
              </a:lnSpc>
            </a:pPr>
          </a:p>
        </p:txBody>
      </p:sp>
      <p:sp>
        <p:nvSpPr>
          <p:cNvPr name="TextBox 7" id="7"/>
          <p:cNvSpPr txBox="true"/>
          <p:nvPr/>
        </p:nvSpPr>
        <p:spPr>
          <a:xfrm rot="0">
            <a:off x="1885579" y="5389127"/>
            <a:ext cx="8725965" cy="1623887"/>
          </a:xfrm>
          <a:prstGeom prst="rect">
            <a:avLst/>
          </a:prstGeom>
        </p:spPr>
        <p:txBody>
          <a:bodyPr anchor="t" rtlCol="false" tIns="0" lIns="0" bIns="0" rIns="0">
            <a:spAutoFit/>
          </a:bodyPr>
          <a:lstStyle/>
          <a:p>
            <a:pPr algn="l">
              <a:lnSpc>
                <a:spcPts val="6569"/>
              </a:lnSpc>
            </a:pPr>
            <a:r>
              <a:rPr lang="en-US" sz="4692" spc="-93" b="true">
                <a:solidFill>
                  <a:srgbClr val="191919"/>
                </a:solidFill>
                <a:latin typeface="Open Sauce Bold"/>
                <a:ea typeface="Open Sauce Bold"/>
                <a:cs typeface="Open Sauce Bold"/>
                <a:sym typeface="Open Sauce Bold"/>
              </a:rPr>
              <a:t>•Step 7: Verify on GitHub</a:t>
            </a:r>
          </a:p>
          <a:p>
            <a:pPr algn="l" marL="0" indent="0" lvl="0">
              <a:lnSpc>
                <a:spcPts val="6569"/>
              </a:lnSpc>
              <a:spcBef>
                <a:spcPct val="0"/>
              </a:spcBef>
            </a:pPr>
          </a:p>
        </p:txBody>
      </p:sp>
      <p:sp>
        <p:nvSpPr>
          <p:cNvPr name="TextBox 8" id="8"/>
          <p:cNvSpPr txBox="true"/>
          <p:nvPr/>
        </p:nvSpPr>
        <p:spPr>
          <a:xfrm rot="0">
            <a:off x="2043311" y="6590388"/>
            <a:ext cx="8410501" cy="2036467"/>
          </a:xfrm>
          <a:prstGeom prst="rect">
            <a:avLst/>
          </a:prstGeom>
        </p:spPr>
        <p:txBody>
          <a:bodyPr anchor="t" rtlCol="false" tIns="0" lIns="0" bIns="0" rIns="0">
            <a:spAutoFit/>
          </a:bodyPr>
          <a:lstStyle/>
          <a:p>
            <a:pPr algn="l">
              <a:lnSpc>
                <a:spcPts val="4349"/>
              </a:lnSpc>
            </a:pPr>
            <a:r>
              <a:rPr lang="en-US" sz="2899">
                <a:solidFill>
                  <a:srgbClr val="343432"/>
                </a:solidFill>
                <a:latin typeface="Open Sauce"/>
                <a:ea typeface="Open Sauce"/>
                <a:cs typeface="Open Sauce"/>
                <a:sym typeface="Open Sauce"/>
              </a:rPr>
              <a:t>•Check GitHub: Visit your repository on GitHub to confirm that your files have been uploaded successfully.</a:t>
            </a:r>
          </a:p>
          <a:p>
            <a:pPr algn="l" marL="0" indent="0" lvl="0">
              <a:lnSpc>
                <a:spcPts val="3299"/>
              </a:lnSpc>
            </a:pPr>
          </a:p>
        </p:txBody>
      </p:sp>
    </p:spTree>
  </p:cSld>
  <p:clrMapOvr>
    <a:masterClrMapping/>
  </p:clrMapOvr>
</p:sld>
</file>

<file path=ppt/slides/slide42.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sp>
        <p:nvSpPr>
          <p:cNvPr name="Freeform 2" id="2"/>
          <p:cNvSpPr/>
          <p:nvPr/>
        </p:nvSpPr>
        <p:spPr>
          <a:xfrm flipH="false" flipV="false" rot="0">
            <a:off x="15047759" y="3749017"/>
            <a:ext cx="3240241" cy="6504134"/>
          </a:xfrm>
          <a:custGeom>
            <a:avLst/>
            <a:gdLst/>
            <a:ahLst/>
            <a:cxnLst/>
            <a:rect r="r" b="b" t="t" l="l"/>
            <a:pathLst>
              <a:path h="6504134" w="3240241">
                <a:moveTo>
                  <a:pt x="0" y="0"/>
                </a:moveTo>
                <a:lnTo>
                  <a:pt x="3240241" y="0"/>
                </a:lnTo>
                <a:lnTo>
                  <a:pt x="3240241" y="6504133"/>
                </a:lnTo>
                <a:lnTo>
                  <a:pt x="0" y="650413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3032403" y="-1448305"/>
            <a:ext cx="5255597" cy="13183610"/>
            <a:chOff x="0" y="0"/>
            <a:chExt cx="1384190" cy="3472227"/>
          </a:xfrm>
        </p:grpSpPr>
        <p:sp>
          <p:nvSpPr>
            <p:cNvPr name="Freeform 4" id="4"/>
            <p:cNvSpPr/>
            <p:nvPr/>
          </p:nvSpPr>
          <p:spPr>
            <a:xfrm flipH="false" flipV="false" rot="0">
              <a:off x="0" y="0"/>
              <a:ext cx="1384190" cy="3472226"/>
            </a:xfrm>
            <a:custGeom>
              <a:avLst/>
              <a:gdLst/>
              <a:ahLst/>
              <a:cxnLst/>
              <a:rect r="r" b="b" t="t" l="l"/>
              <a:pathLst>
                <a:path h="3472226" w="1384190">
                  <a:moveTo>
                    <a:pt x="0" y="0"/>
                  </a:moveTo>
                  <a:lnTo>
                    <a:pt x="1384190" y="0"/>
                  </a:lnTo>
                  <a:lnTo>
                    <a:pt x="1384190" y="3472226"/>
                  </a:lnTo>
                  <a:lnTo>
                    <a:pt x="0" y="3472226"/>
                  </a:lnTo>
                  <a:close/>
                </a:path>
              </a:pathLst>
            </a:custGeom>
            <a:solidFill>
              <a:srgbClr val="106861"/>
            </a:solidFill>
          </p:spPr>
        </p:sp>
        <p:sp>
          <p:nvSpPr>
            <p:cNvPr name="TextBox 5" id="5"/>
            <p:cNvSpPr txBox="true"/>
            <p:nvPr/>
          </p:nvSpPr>
          <p:spPr>
            <a:xfrm>
              <a:off x="0" y="-19050"/>
              <a:ext cx="1384190" cy="3491277"/>
            </a:xfrm>
            <a:prstGeom prst="rect">
              <a:avLst/>
            </a:prstGeom>
          </p:spPr>
          <p:txBody>
            <a:bodyPr anchor="ctr" rtlCol="false" tIns="50800" lIns="50800" bIns="50800" rIns="50800"/>
            <a:lstStyle/>
            <a:p>
              <a:pPr algn="ctr">
                <a:lnSpc>
                  <a:spcPts val="2859"/>
                </a:lnSpc>
              </a:pPr>
            </a:p>
          </p:txBody>
        </p:sp>
      </p:grpSp>
      <p:grpSp>
        <p:nvGrpSpPr>
          <p:cNvPr name="Group 6" id="6"/>
          <p:cNvGrpSpPr/>
          <p:nvPr/>
        </p:nvGrpSpPr>
        <p:grpSpPr>
          <a:xfrm rot="0">
            <a:off x="10444233" y="3489495"/>
            <a:ext cx="4603526" cy="4603508"/>
            <a:chOff x="0" y="0"/>
            <a:chExt cx="6350000" cy="6349975"/>
          </a:xfrm>
        </p:grpSpPr>
        <p:sp>
          <p:nvSpPr>
            <p:cNvPr name="Freeform 7" id="7"/>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4"/>
              <a:stretch>
                <a:fillRect l="-45237" t="0" r="-45237" b="0"/>
              </a:stretch>
            </a:blipFill>
            <a:ln cap="sq">
              <a:noFill/>
              <a:prstDash val="solid"/>
              <a:miter/>
            </a:ln>
          </p:spPr>
        </p:sp>
      </p:grpSp>
      <p:sp>
        <p:nvSpPr>
          <p:cNvPr name="Freeform 8" id="8"/>
          <p:cNvSpPr/>
          <p:nvPr/>
        </p:nvSpPr>
        <p:spPr>
          <a:xfrm flipH="false" flipV="false" rot="0">
            <a:off x="1028700" y="1351689"/>
            <a:ext cx="1060041" cy="848033"/>
          </a:xfrm>
          <a:custGeom>
            <a:avLst/>
            <a:gdLst/>
            <a:ahLst/>
            <a:cxnLst/>
            <a:rect r="r" b="b" t="t" l="l"/>
            <a:pathLst>
              <a:path h="848033" w="1060041">
                <a:moveTo>
                  <a:pt x="0" y="0"/>
                </a:moveTo>
                <a:lnTo>
                  <a:pt x="1060041" y="0"/>
                </a:lnTo>
                <a:lnTo>
                  <a:pt x="1060041" y="848033"/>
                </a:lnTo>
                <a:lnTo>
                  <a:pt x="0" y="84803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9" id="9"/>
          <p:cNvGrpSpPr/>
          <p:nvPr/>
        </p:nvGrpSpPr>
        <p:grpSpPr>
          <a:xfrm rot="0">
            <a:off x="1057435" y="3489495"/>
            <a:ext cx="78988" cy="3562352"/>
            <a:chOff x="0" y="0"/>
            <a:chExt cx="20803" cy="938233"/>
          </a:xfrm>
        </p:grpSpPr>
        <p:sp>
          <p:nvSpPr>
            <p:cNvPr name="Freeform 10" id="10"/>
            <p:cNvSpPr/>
            <p:nvPr/>
          </p:nvSpPr>
          <p:spPr>
            <a:xfrm flipH="false" flipV="false" rot="0">
              <a:off x="0" y="0"/>
              <a:ext cx="20803" cy="938233"/>
            </a:xfrm>
            <a:custGeom>
              <a:avLst/>
              <a:gdLst/>
              <a:ahLst/>
              <a:cxnLst/>
              <a:rect r="r" b="b" t="t" l="l"/>
              <a:pathLst>
                <a:path h="938233" w="20803">
                  <a:moveTo>
                    <a:pt x="0" y="0"/>
                  </a:moveTo>
                  <a:lnTo>
                    <a:pt x="20803" y="0"/>
                  </a:lnTo>
                  <a:lnTo>
                    <a:pt x="20803" y="938233"/>
                  </a:lnTo>
                  <a:lnTo>
                    <a:pt x="0" y="938233"/>
                  </a:lnTo>
                  <a:close/>
                </a:path>
              </a:pathLst>
            </a:custGeom>
            <a:solidFill>
              <a:srgbClr val="123D33"/>
            </a:solidFill>
            <a:ln cap="sq">
              <a:noFill/>
              <a:prstDash val="solid"/>
              <a:miter/>
            </a:ln>
          </p:spPr>
        </p:sp>
        <p:sp>
          <p:nvSpPr>
            <p:cNvPr name="TextBox 11" id="11"/>
            <p:cNvSpPr txBox="true"/>
            <p:nvPr/>
          </p:nvSpPr>
          <p:spPr>
            <a:xfrm>
              <a:off x="0" y="-19050"/>
              <a:ext cx="20803" cy="957283"/>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TextBox 12" id="12"/>
          <p:cNvSpPr txBox="true"/>
          <p:nvPr/>
        </p:nvSpPr>
        <p:spPr>
          <a:xfrm rot="0">
            <a:off x="1387521" y="4403531"/>
            <a:ext cx="8293728" cy="2002893"/>
          </a:xfrm>
          <a:prstGeom prst="rect">
            <a:avLst/>
          </a:prstGeom>
        </p:spPr>
        <p:txBody>
          <a:bodyPr anchor="t" rtlCol="false" tIns="0" lIns="0" bIns="0" rIns="0">
            <a:spAutoFit/>
          </a:bodyPr>
          <a:lstStyle/>
          <a:p>
            <a:pPr algn="l">
              <a:lnSpc>
                <a:spcPts val="16306"/>
              </a:lnSpc>
            </a:pPr>
            <a:r>
              <a:rPr lang="en-US" sz="11647" spc="-232" b="true">
                <a:solidFill>
                  <a:srgbClr val="191919"/>
                </a:solidFill>
                <a:latin typeface="Open Sauce Heavy"/>
                <a:ea typeface="Open Sauce Heavy"/>
                <a:cs typeface="Open Sauce Heavy"/>
                <a:sym typeface="Open Sauce Heavy"/>
              </a:rPr>
              <a:t>Streamlit</a:t>
            </a:r>
          </a:p>
        </p:txBody>
      </p:sp>
      <p:sp>
        <p:nvSpPr>
          <p:cNvPr name="TextBox 13" id="13"/>
          <p:cNvSpPr txBox="true"/>
          <p:nvPr/>
        </p:nvSpPr>
        <p:spPr>
          <a:xfrm rot="0">
            <a:off x="2266547" y="1577761"/>
            <a:ext cx="2204132" cy="1253447"/>
          </a:xfrm>
          <a:prstGeom prst="rect">
            <a:avLst/>
          </a:prstGeom>
        </p:spPr>
        <p:txBody>
          <a:bodyPr anchor="t" rtlCol="false" tIns="0" lIns="0" bIns="0" rIns="0">
            <a:spAutoFit/>
          </a:bodyPr>
          <a:lstStyle/>
          <a:p>
            <a:pPr algn="l">
              <a:lnSpc>
                <a:spcPts val="3287"/>
              </a:lnSpc>
            </a:pPr>
            <a:r>
              <a:rPr lang="en-US" sz="2859" spc="-57">
                <a:solidFill>
                  <a:srgbClr val="191919"/>
                </a:solidFill>
                <a:latin typeface="Open Sauce"/>
                <a:ea typeface="Open Sauce"/>
                <a:cs typeface="Open Sauce"/>
                <a:sym typeface="Open Sauce"/>
              </a:rPr>
              <a:t>DEPI</a:t>
            </a:r>
            <a:r>
              <a:rPr lang="en-US" sz="2859" spc="-57">
                <a:solidFill>
                  <a:srgbClr val="191919"/>
                </a:solidFill>
                <a:latin typeface="Open Sauce"/>
                <a:ea typeface="Open Sauce"/>
                <a:cs typeface="Open Sauce"/>
                <a:sym typeface="Open Sauce"/>
              </a:rPr>
              <a:t> </a:t>
            </a:r>
          </a:p>
          <a:p>
            <a:pPr algn="l">
              <a:lnSpc>
                <a:spcPts val="3287"/>
              </a:lnSpc>
            </a:pPr>
          </a:p>
          <a:p>
            <a:pPr algn="l">
              <a:lnSpc>
                <a:spcPts val="3287"/>
              </a:lnSpc>
            </a:pPr>
          </a:p>
        </p:txBody>
      </p:sp>
    </p:spTree>
  </p:cSld>
  <p:clrMapOvr>
    <a:masterClrMapping/>
  </p:clrMapOvr>
</p:sld>
</file>

<file path=ppt/slides/slide4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7008564" cy="5314938"/>
            <a:chOff x="0" y="0"/>
            <a:chExt cx="1845877" cy="1399819"/>
          </a:xfrm>
        </p:grpSpPr>
        <p:sp>
          <p:nvSpPr>
            <p:cNvPr name="Freeform 3" id="3"/>
            <p:cNvSpPr/>
            <p:nvPr/>
          </p:nvSpPr>
          <p:spPr>
            <a:xfrm flipH="false" flipV="false" rot="0">
              <a:off x="0" y="0"/>
              <a:ext cx="1845877" cy="1399819"/>
            </a:xfrm>
            <a:custGeom>
              <a:avLst/>
              <a:gdLst/>
              <a:ahLst/>
              <a:cxnLst/>
              <a:rect r="r" b="b" t="t" l="l"/>
              <a:pathLst>
                <a:path h="1399819" w="1845877">
                  <a:moveTo>
                    <a:pt x="0" y="0"/>
                  </a:moveTo>
                  <a:lnTo>
                    <a:pt x="1845877" y="0"/>
                  </a:lnTo>
                  <a:lnTo>
                    <a:pt x="1845877" y="1399819"/>
                  </a:lnTo>
                  <a:lnTo>
                    <a:pt x="0" y="1399819"/>
                  </a:lnTo>
                  <a:close/>
                </a:path>
              </a:pathLst>
            </a:custGeom>
            <a:solidFill>
              <a:srgbClr val="41A3A6"/>
            </a:solidFill>
          </p:spPr>
        </p:sp>
        <p:sp>
          <p:nvSpPr>
            <p:cNvPr name="TextBox 4" id="4"/>
            <p:cNvSpPr txBox="true"/>
            <p:nvPr/>
          </p:nvSpPr>
          <p:spPr>
            <a:xfrm>
              <a:off x="0" y="-38100"/>
              <a:ext cx="1845877" cy="1437919"/>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0" y="5260020"/>
            <a:ext cx="7008564" cy="5026980"/>
            <a:chOff x="0" y="0"/>
            <a:chExt cx="1845877" cy="1323978"/>
          </a:xfrm>
        </p:grpSpPr>
        <p:sp>
          <p:nvSpPr>
            <p:cNvPr name="Freeform 6" id="6"/>
            <p:cNvSpPr/>
            <p:nvPr/>
          </p:nvSpPr>
          <p:spPr>
            <a:xfrm flipH="false" flipV="false" rot="0">
              <a:off x="0" y="0"/>
              <a:ext cx="1845877" cy="1323978"/>
            </a:xfrm>
            <a:custGeom>
              <a:avLst/>
              <a:gdLst/>
              <a:ahLst/>
              <a:cxnLst/>
              <a:rect r="r" b="b" t="t" l="l"/>
              <a:pathLst>
                <a:path h="1323978" w="1845877">
                  <a:moveTo>
                    <a:pt x="0" y="0"/>
                  </a:moveTo>
                  <a:lnTo>
                    <a:pt x="1845877" y="0"/>
                  </a:lnTo>
                  <a:lnTo>
                    <a:pt x="1845877" y="1323978"/>
                  </a:lnTo>
                  <a:lnTo>
                    <a:pt x="0" y="1323978"/>
                  </a:lnTo>
                  <a:close/>
                </a:path>
              </a:pathLst>
            </a:custGeom>
            <a:solidFill>
              <a:srgbClr val="0C4E50"/>
            </a:solidFill>
          </p:spPr>
        </p:sp>
        <p:sp>
          <p:nvSpPr>
            <p:cNvPr name="TextBox 7" id="7"/>
            <p:cNvSpPr txBox="true"/>
            <p:nvPr/>
          </p:nvSpPr>
          <p:spPr>
            <a:xfrm>
              <a:off x="0" y="-38100"/>
              <a:ext cx="1845877" cy="1362078"/>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532072" y="8999826"/>
            <a:ext cx="2948212" cy="748366"/>
          </a:xfrm>
          <a:custGeom>
            <a:avLst/>
            <a:gdLst/>
            <a:ahLst/>
            <a:cxnLst/>
            <a:rect r="r" b="b" t="t" l="l"/>
            <a:pathLst>
              <a:path h="748366" w="2948212">
                <a:moveTo>
                  <a:pt x="0" y="0"/>
                </a:moveTo>
                <a:lnTo>
                  <a:pt x="2948212" y="0"/>
                </a:lnTo>
                <a:lnTo>
                  <a:pt x="2948212" y="748365"/>
                </a:lnTo>
                <a:lnTo>
                  <a:pt x="0" y="74836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9" id="9"/>
          <p:cNvGrpSpPr/>
          <p:nvPr/>
        </p:nvGrpSpPr>
        <p:grpSpPr>
          <a:xfrm rot="0">
            <a:off x="17678400" y="0"/>
            <a:ext cx="609600" cy="10287000"/>
            <a:chOff x="0" y="0"/>
            <a:chExt cx="160553" cy="2709333"/>
          </a:xfrm>
        </p:grpSpPr>
        <p:sp>
          <p:nvSpPr>
            <p:cNvPr name="Freeform 10" id="10"/>
            <p:cNvSpPr/>
            <p:nvPr/>
          </p:nvSpPr>
          <p:spPr>
            <a:xfrm flipH="false" flipV="false" rot="0">
              <a:off x="0" y="0"/>
              <a:ext cx="160553" cy="2709333"/>
            </a:xfrm>
            <a:custGeom>
              <a:avLst/>
              <a:gdLst/>
              <a:ahLst/>
              <a:cxnLst/>
              <a:rect r="r" b="b" t="t" l="l"/>
              <a:pathLst>
                <a:path h="2709333" w="160553">
                  <a:moveTo>
                    <a:pt x="0" y="0"/>
                  </a:moveTo>
                  <a:lnTo>
                    <a:pt x="160553" y="0"/>
                  </a:lnTo>
                  <a:lnTo>
                    <a:pt x="160553" y="2709333"/>
                  </a:lnTo>
                  <a:lnTo>
                    <a:pt x="0" y="2709333"/>
                  </a:lnTo>
                  <a:close/>
                </a:path>
              </a:pathLst>
            </a:custGeom>
            <a:solidFill>
              <a:srgbClr val="D7E9EB"/>
            </a:solidFill>
          </p:spPr>
        </p:sp>
        <p:sp>
          <p:nvSpPr>
            <p:cNvPr name="TextBox 11" id="11"/>
            <p:cNvSpPr txBox="true"/>
            <p:nvPr/>
          </p:nvSpPr>
          <p:spPr>
            <a:xfrm>
              <a:off x="0" y="-38100"/>
              <a:ext cx="160553" cy="2747433"/>
            </a:xfrm>
            <a:prstGeom prst="rect">
              <a:avLst/>
            </a:prstGeom>
          </p:spPr>
          <p:txBody>
            <a:bodyPr anchor="ctr" rtlCol="false" tIns="50800" lIns="50800" bIns="50800" rIns="50800"/>
            <a:lstStyle/>
            <a:p>
              <a:pPr algn="ctr">
                <a:lnSpc>
                  <a:spcPts val="2659"/>
                </a:lnSpc>
              </a:pPr>
            </a:p>
          </p:txBody>
        </p:sp>
      </p:grpSp>
      <p:sp>
        <p:nvSpPr>
          <p:cNvPr name="Freeform 12" id="12"/>
          <p:cNvSpPr/>
          <p:nvPr/>
        </p:nvSpPr>
        <p:spPr>
          <a:xfrm flipH="false" flipV="false" rot="0">
            <a:off x="473594" y="461309"/>
            <a:ext cx="2948212" cy="748366"/>
          </a:xfrm>
          <a:custGeom>
            <a:avLst/>
            <a:gdLst/>
            <a:ahLst/>
            <a:cxnLst/>
            <a:rect r="r" b="b" t="t" l="l"/>
            <a:pathLst>
              <a:path h="748366" w="2948212">
                <a:moveTo>
                  <a:pt x="0" y="0"/>
                </a:moveTo>
                <a:lnTo>
                  <a:pt x="2948212" y="0"/>
                </a:lnTo>
                <a:lnTo>
                  <a:pt x="2948212" y="748366"/>
                </a:lnTo>
                <a:lnTo>
                  <a:pt x="0" y="7483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3" id="13"/>
          <p:cNvSpPr txBox="true"/>
          <p:nvPr/>
        </p:nvSpPr>
        <p:spPr>
          <a:xfrm rot="0">
            <a:off x="473594" y="3920799"/>
            <a:ext cx="6336206" cy="2070860"/>
          </a:xfrm>
          <a:prstGeom prst="rect">
            <a:avLst/>
          </a:prstGeom>
        </p:spPr>
        <p:txBody>
          <a:bodyPr anchor="t" rtlCol="false" tIns="0" lIns="0" bIns="0" rIns="0">
            <a:spAutoFit/>
          </a:bodyPr>
          <a:lstStyle/>
          <a:p>
            <a:pPr algn="l" marL="0" indent="0" lvl="0">
              <a:lnSpc>
                <a:spcPts val="8167"/>
              </a:lnSpc>
            </a:pPr>
            <a:r>
              <a:rPr lang="en-US" sz="6805">
                <a:solidFill>
                  <a:srgbClr val="FFFFFF"/>
                </a:solidFill>
                <a:latin typeface="Corben"/>
                <a:ea typeface="Corben"/>
                <a:cs typeface="Corben"/>
                <a:sym typeface="Corben"/>
              </a:rPr>
              <a:t>Main Features of the App</a:t>
            </a:r>
          </a:p>
        </p:txBody>
      </p:sp>
      <p:sp>
        <p:nvSpPr>
          <p:cNvPr name="TextBox 14" id="14"/>
          <p:cNvSpPr txBox="true"/>
          <p:nvPr/>
        </p:nvSpPr>
        <p:spPr>
          <a:xfrm rot="0">
            <a:off x="7110566" y="728938"/>
            <a:ext cx="10465832" cy="8881189"/>
          </a:xfrm>
          <a:prstGeom prst="rect">
            <a:avLst/>
          </a:prstGeom>
        </p:spPr>
        <p:txBody>
          <a:bodyPr anchor="t" rtlCol="false" tIns="0" lIns="0" bIns="0" rIns="0">
            <a:spAutoFit/>
          </a:bodyPr>
          <a:lstStyle/>
          <a:p>
            <a:pPr algn="l">
              <a:lnSpc>
                <a:spcPts val="5099"/>
              </a:lnSpc>
            </a:pPr>
            <a:r>
              <a:rPr lang="en-US" sz="2712">
                <a:solidFill>
                  <a:srgbClr val="4B4545"/>
                </a:solidFill>
                <a:latin typeface="Open Sans"/>
                <a:ea typeface="Open Sans"/>
                <a:cs typeface="Open Sans"/>
                <a:sym typeface="Open Sans"/>
              </a:rPr>
              <a:t>create an application for predicting car prices based on a set of input features.</a:t>
            </a:r>
          </a:p>
          <a:p>
            <a:pPr algn="l">
              <a:lnSpc>
                <a:spcPts val="5099"/>
              </a:lnSpc>
            </a:pPr>
          </a:p>
          <a:p>
            <a:pPr algn="l">
              <a:lnSpc>
                <a:spcPts val="5099"/>
              </a:lnSpc>
            </a:pPr>
            <a:r>
              <a:rPr lang="en-US" sz="2712">
                <a:solidFill>
                  <a:srgbClr val="4B4545"/>
                </a:solidFill>
                <a:latin typeface="Open Sans"/>
                <a:ea typeface="Open Sans"/>
                <a:cs typeface="Open Sans"/>
                <a:sym typeface="Open Sans"/>
              </a:rPr>
              <a:t>We use our trained model to predict the price based on the input data.</a:t>
            </a:r>
          </a:p>
          <a:p>
            <a:pPr algn="l">
              <a:lnSpc>
                <a:spcPts val="5099"/>
              </a:lnSpc>
            </a:pPr>
          </a:p>
          <a:p>
            <a:pPr algn="l">
              <a:lnSpc>
                <a:spcPts val="5099"/>
              </a:lnSpc>
            </a:pPr>
            <a:r>
              <a:rPr lang="en-US" sz="2712">
                <a:solidFill>
                  <a:srgbClr val="4B4545"/>
                </a:solidFill>
                <a:latin typeface="Open Sans"/>
                <a:ea typeface="Open Sans"/>
                <a:cs typeface="Open Sans"/>
                <a:sym typeface="Open Sans"/>
              </a:rPr>
              <a:t>Users can select features from dropdown lists and adjust their annual income for an accurate prediction.</a:t>
            </a:r>
          </a:p>
          <a:p>
            <a:pPr algn="l">
              <a:lnSpc>
                <a:spcPts val="5099"/>
              </a:lnSpc>
            </a:pPr>
          </a:p>
          <a:p>
            <a:pPr algn="l">
              <a:lnSpc>
                <a:spcPts val="5099"/>
              </a:lnSpc>
            </a:pPr>
            <a:r>
              <a:rPr lang="en-US" sz="2712" b="true">
                <a:solidFill>
                  <a:srgbClr val="4B4545"/>
                </a:solidFill>
                <a:latin typeface="Open Sans Bold"/>
                <a:ea typeface="Open Sans Bold"/>
                <a:cs typeface="Open Sans Bold"/>
                <a:sym typeface="Open Sans Bold"/>
              </a:rPr>
              <a:t>In</a:t>
            </a:r>
            <a:r>
              <a:rPr lang="en-US" sz="2712" b="true">
                <a:solidFill>
                  <a:srgbClr val="4B4545"/>
                </a:solidFill>
                <a:latin typeface="Open Sans Bold"/>
                <a:ea typeface="Open Sans Bold"/>
                <a:cs typeface="Open Sans Bold"/>
                <a:sym typeface="Open Sans Bold"/>
              </a:rPr>
              <a:t>put car details such as :</a:t>
            </a:r>
            <a:r>
              <a:rPr lang="en-US" sz="2712">
                <a:solidFill>
                  <a:srgbClr val="4B4545"/>
                </a:solidFill>
                <a:latin typeface="Open Sans"/>
                <a:ea typeface="Open Sans"/>
                <a:cs typeface="Open Sans"/>
                <a:sym typeface="Open Sans"/>
              </a:rPr>
              <a:t> </a:t>
            </a:r>
            <a:r>
              <a:rPr lang="en-US" sz="2712">
                <a:solidFill>
                  <a:srgbClr val="1E7476"/>
                </a:solidFill>
                <a:latin typeface="Open Sans"/>
                <a:ea typeface="Open Sans"/>
                <a:cs typeface="Open Sans"/>
                <a:sym typeface="Open Sans"/>
              </a:rPr>
              <a:t>Gender ,Dealer Name, Company, Model, Color, Body Style, Dealer Region, Month, Weekday, day.</a:t>
            </a:r>
          </a:p>
          <a:p>
            <a:pPr algn="l">
              <a:lnSpc>
                <a:spcPts val="5099"/>
              </a:lnSpc>
            </a:pPr>
          </a:p>
          <a:p>
            <a:pPr algn="l">
              <a:lnSpc>
                <a:spcPts val="5099"/>
              </a:lnSpc>
            </a:pPr>
            <a:r>
              <a:rPr lang="en-US" sz="2712">
                <a:solidFill>
                  <a:srgbClr val="4B4545"/>
                </a:solidFill>
                <a:latin typeface="Open Sans"/>
                <a:ea typeface="Open Sans"/>
                <a:cs typeface="Open Sans"/>
                <a:sym typeface="Open Sans"/>
              </a:rPr>
              <a:t>Display </a:t>
            </a:r>
            <a:r>
              <a:rPr lang="en-US" sz="2712">
                <a:solidFill>
                  <a:srgbClr val="4B4545"/>
                </a:solidFill>
                <a:latin typeface="Open Sans"/>
                <a:ea typeface="Open Sans"/>
                <a:cs typeface="Open Sans"/>
                <a:sym typeface="Open Sans"/>
              </a:rPr>
              <a:t>the predicted price based on inputs.</a:t>
            </a:r>
          </a:p>
          <a:p>
            <a:pPr algn="l">
              <a:lnSpc>
                <a:spcPts val="5099"/>
              </a:lnSpc>
            </a:pPr>
          </a:p>
        </p:txBody>
      </p:sp>
    </p:spTree>
  </p:cSld>
  <p:clrMapOvr>
    <a:masterClrMapping/>
  </p:clrMapOvr>
</p:sld>
</file>

<file path=ppt/slides/slide4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4994300" y="3675559"/>
            <a:ext cx="3293700" cy="6611441"/>
          </a:xfrm>
          <a:custGeom>
            <a:avLst/>
            <a:gdLst/>
            <a:ahLst/>
            <a:cxnLst/>
            <a:rect r="r" b="b" t="t" l="l"/>
            <a:pathLst>
              <a:path h="6611441" w="3293700">
                <a:moveTo>
                  <a:pt x="0" y="0"/>
                </a:moveTo>
                <a:lnTo>
                  <a:pt x="3293700" y="0"/>
                </a:lnTo>
                <a:lnTo>
                  <a:pt x="3293700" y="6611441"/>
                </a:lnTo>
                <a:lnTo>
                  <a:pt x="0" y="661144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3" id="3"/>
          <p:cNvSpPr/>
          <p:nvPr/>
        </p:nvSpPr>
        <p:spPr>
          <a:xfrm flipH="false" flipV="false" rot="0">
            <a:off x="-1801378" y="-610072"/>
            <a:ext cx="3299321" cy="4114800"/>
          </a:xfrm>
          <a:custGeom>
            <a:avLst/>
            <a:gdLst/>
            <a:ahLst/>
            <a:cxnLst/>
            <a:rect r="r" b="b" t="t" l="l"/>
            <a:pathLst>
              <a:path h="4114800" w="3299321">
                <a:moveTo>
                  <a:pt x="0" y="0"/>
                </a:moveTo>
                <a:lnTo>
                  <a:pt x="3299321" y="0"/>
                </a:lnTo>
                <a:lnTo>
                  <a:pt x="3299321"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4" id="4"/>
          <p:cNvSpPr/>
          <p:nvPr/>
        </p:nvSpPr>
        <p:spPr>
          <a:xfrm flipH="false" flipV="false" rot="0">
            <a:off x="2723717" y="2504171"/>
            <a:ext cx="11044810" cy="5278657"/>
          </a:xfrm>
          <a:custGeom>
            <a:avLst/>
            <a:gdLst/>
            <a:ahLst/>
            <a:cxnLst/>
            <a:rect r="r" b="b" t="t" l="l"/>
            <a:pathLst>
              <a:path h="5278657" w="11044810">
                <a:moveTo>
                  <a:pt x="0" y="0"/>
                </a:moveTo>
                <a:lnTo>
                  <a:pt x="11044810" y="0"/>
                </a:lnTo>
                <a:lnTo>
                  <a:pt x="11044810" y="5278658"/>
                </a:lnTo>
                <a:lnTo>
                  <a:pt x="0" y="5278658"/>
                </a:lnTo>
                <a:lnTo>
                  <a:pt x="0" y="0"/>
                </a:lnTo>
                <a:close/>
              </a:path>
            </a:pathLst>
          </a:custGeom>
          <a:blipFill>
            <a:blip r:embed="rId6"/>
            <a:stretch>
              <a:fillRect l="-188" t="0" r="-5081" b="-4725"/>
            </a:stretch>
          </a:blipFill>
        </p:spPr>
      </p:sp>
    </p:spTree>
  </p:cSld>
  <p:clrMapOvr>
    <a:masterClrMapping/>
  </p:clrMapOvr>
</p:sld>
</file>

<file path=ppt/slides/slide4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760501" y="7353167"/>
            <a:ext cx="5578401" cy="5578401"/>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42950" cap="sq">
              <a:solidFill>
                <a:srgbClr val="106861"/>
              </a:solidFill>
              <a:prstDash val="solid"/>
              <a:miter/>
            </a:ln>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marL="0" indent="0" lvl="0">
                <a:lnSpc>
                  <a:spcPts val="2756"/>
                </a:lnSpc>
                <a:spcBef>
                  <a:spcPct val="0"/>
                </a:spcBef>
              </a:pPr>
            </a:p>
          </p:txBody>
        </p:sp>
      </p:grpSp>
      <p:grpSp>
        <p:nvGrpSpPr>
          <p:cNvPr name="Group 5" id="5"/>
          <p:cNvGrpSpPr/>
          <p:nvPr/>
        </p:nvGrpSpPr>
        <p:grpSpPr>
          <a:xfrm rot="0">
            <a:off x="1481302" y="5799921"/>
            <a:ext cx="452472" cy="452472"/>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06861"/>
            </a:solidFill>
            <a:ln w="742950" cap="sq">
              <a:solidFill>
                <a:srgbClr val="106861"/>
              </a:solidFill>
              <a:prstDash val="solid"/>
              <a:miter/>
            </a:ln>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marL="0" indent="0" lvl="0">
                <a:lnSpc>
                  <a:spcPts val="2756"/>
                </a:lnSpc>
                <a:spcBef>
                  <a:spcPct val="0"/>
                </a:spcBef>
              </a:pPr>
            </a:p>
          </p:txBody>
        </p:sp>
      </p:grpSp>
      <p:grpSp>
        <p:nvGrpSpPr>
          <p:cNvPr name="Group 8" id="8"/>
          <p:cNvGrpSpPr/>
          <p:nvPr/>
        </p:nvGrpSpPr>
        <p:grpSpPr>
          <a:xfrm rot="0">
            <a:off x="15017929" y="-2632370"/>
            <a:ext cx="5002094" cy="5002094"/>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06861">
                <a:alpha val="32941"/>
              </a:srgbClr>
            </a:solidFill>
            <a:ln w="742950" cap="sq">
              <a:solidFill>
                <a:srgbClr val="106861">
                  <a:alpha val="32941"/>
                </a:srgbClr>
              </a:solidFill>
              <a:prstDash val="solid"/>
              <a:miter/>
            </a:ln>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marL="0" indent="0" lvl="0">
                <a:lnSpc>
                  <a:spcPts val="2756"/>
                </a:lnSpc>
                <a:spcBef>
                  <a:spcPct val="0"/>
                </a:spcBef>
              </a:pPr>
            </a:p>
          </p:txBody>
        </p:sp>
      </p:grpSp>
      <p:sp>
        <p:nvSpPr>
          <p:cNvPr name="Freeform 11" id="11"/>
          <p:cNvSpPr/>
          <p:nvPr/>
        </p:nvSpPr>
        <p:spPr>
          <a:xfrm flipH="false" flipV="false" rot="-10800000">
            <a:off x="2668227" y="4214941"/>
            <a:ext cx="5128563" cy="381636"/>
          </a:xfrm>
          <a:custGeom>
            <a:avLst/>
            <a:gdLst/>
            <a:ahLst/>
            <a:cxnLst/>
            <a:rect r="r" b="b" t="t" l="l"/>
            <a:pathLst>
              <a:path h="381636" w="5128563">
                <a:moveTo>
                  <a:pt x="0" y="0"/>
                </a:moveTo>
                <a:lnTo>
                  <a:pt x="5128563" y="0"/>
                </a:lnTo>
                <a:lnTo>
                  <a:pt x="5128563" y="381637"/>
                </a:lnTo>
                <a:lnTo>
                  <a:pt x="0" y="381637"/>
                </a:lnTo>
                <a:lnTo>
                  <a:pt x="0" y="0"/>
                </a:lnTo>
                <a:close/>
              </a:path>
            </a:pathLst>
          </a:custGeom>
          <a:blipFill>
            <a:blip r:embed="rId2">
              <a:alphaModFix amt="72000"/>
            </a:blip>
            <a:stretch>
              <a:fillRect l="0" t="0" r="0" b="-286352"/>
            </a:stretch>
          </a:blipFill>
        </p:spPr>
      </p:sp>
      <p:grpSp>
        <p:nvGrpSpPr>
          <p:cNvPr name="Group 12" id="12"/>
          <p:cNvGrpSpPr/>
          <p:nvPr/>
        </p:nvGrpSpPr>
        <p:grpSpPr>
          <a:xfrm rot="0">
            <a:off x="2565070" y="2751057"/>
            <a:ext cx="5334876" cy="2086085"/>
            <a:chOff x="0" y="0"/>
            <a:chExt cx="1234628" cy="482774"/>
          </a:xfrm>
        </p:grpSpPr>
        <p:sp>
          <p:nvSpPr>
            <p:cNvPr name="Freeform 13" id="13"/>
            <p:cNvSpPr/>
            <p:nvPr/>
          </p:nvSpPr>
          <p:spPr>
            <a:xfrm flipH="false" flipV="false" rot="0">
              <a:off x="0" y="0"/>
              <a:ext cx="1234628" cy="482774"/>
            </a:xfrm>
            <a:custGeom>
              <a:avLst/>
              <a:gdLst/>
              <a:ahLst/>
              <a:cxnLst/>
              <a:rect r="r" b="b" t="t" l="l"/>
              <a:pathLst>
                <a:path h="482774" w="1234628">
                  <a:moveTo>
                    <a:pt x="46438" y="0"/>
                  </a:moveTo>
                  <a:lnTo>
                    <a:pt x="1188190" y="0"/>
                  </a:lnTo>
                  <a:cubicBezTo>
                    <a:pt x="1213837" y="0"/>
                    <a:pt x="1234628" y="20791"/>
                    <a:pt x="1234628" y="46438"/>
                  </a:cubicBezTo>
                  <a:lnTo>
                    <a:pt x="1234628" y="436336"/>
                  </a:lnTo>
                  <a:cubicBezTo>
                    <a:pt x="1234628" y="461983"/>
                    <a:pt x="1213837" y="482774"/>
                    <a:pt x="1188190" y="482774"/>
                  </a:cubicBezTo>
                  <a:lnTo>
                    <a:pt x="46438" y="482774"/>
                  </a:lnTo>
                  <a:cubicBezTo>
                    <a:pt x="20791" y="482774"/>
                    <a:pt x="0" y="461983"/>
                    <a:pt x="0" y="436336"/>
                  </a:cubicBezTo>
                  <a:lnTo>
                    <a:pt x="0" y="46438"/>
                  </a:lnTo>
                  <a:cubicBezTo>
                    <a:pt x="0" y="20791"/>
                    <a:pt x="20791" y="0"/>
                    <a:pt x="46438" y="0"/>
                  </a:cubicBezTo>
                  <a:close/>
                </a:path>
              </a:pathLst>
            </a:custGeom>
            <a:solidFill>
              <a:srgbClr val="FFFFFF"/>
            </a:solidFill>
            <a:ln w="104775" cap="rnd">
              <a:solidFill>
                <a:srgbClr val="106861"/>
              </a:solidFill>
              <a:prstDash val="solid"/>
              <a:round/>
            </a:ln>
          </p:spPr>
        </p:sp>
        <p:sp>
          <p:nvSpPr>
            <p:cNvPr name="TextBox 14" id="14"/>
            <p:cNvSpPr txBox="true"/>
            <p:nvPr/>
          </p:nvSpPr>
          <p:spPr>
            <a:xfrm>
              <a:off x="0" y="-38100"/>
              <a:ext cx="1234628" cy="520874"/>
            </a:xfrm>
            <a:prstGeom prst="rect">
              <a:avLst/>
            </a:prstGeom>
          </p:spPr>
          <p:txBody>
            <a:bodyPr anchor="ctr" rtlCol="false" tIns="50800" lIns="50800" bIns="50800" rIns="50800"/>
            <a:lstStyle/>
            <a:p>
              <a:pPr algn="ctr" marL="0" indent="0" lvl="0">
                <a:lnSpc>
                  <a:spcPts val="2756"/>
                </a:lnSpc>
                <a:spcBef>
                  <a:spcPct val="0"/>
                </a:spcBef>
              </a:pPr>
            </a:p>
          </p:txBody>
        </p:sp>
      </p:grpSp>
      <p:grpSp>
        <p:nvGrpSpPr>
          <p:cNvPr name="Group 15" id="15"/>
          <p:cNvGrpSpPr/>
          <p:nvPr/>
        </p:nvGrpSpPr>
        <p:grpSpPr>
          <a:xfrm rot="0">
            <a:off x="2009964" y="3234577"/>
            <a:ext cx="1228028" cy="1226514"/>
            <a:chOff x="0" y="0"/>
            <a:chExt cx="323431" cy="323032"/>
          </a:xfrm>
        </p:grpSpPr>
        <p:sp>
          <p:nvSpPr>
            <p:cNvPr name="Freeform 16" id="16"/>
            <p:cNvSpPr/>
            <p:nvPr/>
          </p:nvSpPr>
          <p:spPr>
            <a:xfrm flipH="false" flipV="false" rot="0">
              <a:off x="0" y="0"/>
              <a:ext cx="323431" cy="323032"/>
            </a:xfrm>
            <a:custGeom>
              <a:avLst/>
              <a:gdLst/>
              <a:ahLst/>
              <a:cxnLst/>
              <a:rect r="r" b="b" t="t" l="l"/>
              <a:pathLst>
                <a:path h="323032" w="323431">
                  <a:moveTo>
                    <a:pt x="0" y="0"/>
                  </a:moveTo>
                  <a:lnTo>
                    <a:pt x="323431" y="0"/>
                  </a:lnTo>
                  <a:lnTo>
                    <a:pt x="323431" y="323032"/>
                  </a:lnTo>
                  <a:lnTo>
                    <a:pt x="0" y="323032"/>
                  </a:lnTo>
                  <a:close/>
                </a:path>
              </a:pathLst>
            </a:custGeom>
            <a:solidFill>
              <a:srgbClr val="FFFFFF"/>
            </a:solidFill>
          </p:spPr>
        </p:sp>
        <p:sp>
          <p:nvSpPr>
            <p:cNvPr name="TextBox 17" id="17"/>
            <p:cNvSpPr txBox="true"/>
            <p:nvPr/>
          </p:nvSpPr>
          <p:spPr>
            <a:xfrm>
              <a:off x="0" y="-114300"/>
              <a:ext cx="323431" cy="437332"/>
            </a:xfrm>
            <a:prstGeom prst="rect">
              <a:avLst/>
            </a:prstGeom>
          </p:spPr>
          <p:txBody>
            <a:bodyPr anchor="ctr" rtlCol="false" tIns="50800" lIns="50800" bIns="50800" rIns="50800"/>
            <a:lstStyle/>
            <a:p>
              <a:pPr algn="ctr">
                <a:lnSpc>
                  <a:spcPts val="8076"/>
                </a:lnSpc>
              </a:pPr>
            </a:p>
          </p:txBody>
        </p:sp>
      </p:grpSp>
      <p:sp>
        <p:nvSpPr>
          <p:cNvPr name="Freeform 18" id="18"/>
          <p:cNvSpPr/>
          <p:nvPr/>
        </p:nvSpPr>
        <p:spPr>
          <a:xfrm flipH="false" flipV="false" rot="0">
            <a:off x="2112598" y="3373259"/>
            <a:ext cx="841683" cy="841683"/>
          </a:xfrm>
          <a:custGeom>
            <a:avLst/>
            <a:gdLst/>
            <a:ahLst/>
            <a:cxnLst/>
            <a:rect r="r" b="b" t="t" l="l"/>
            <a:pathLst>
              <a:path h="841683" w="841683">
                <a:moveTo>
                  <a:pt x="0" y="0"/>
                </a:moveTo>
                <a:lnTo>
                  <a:pt x="841683" y="0"/>
                </a:lnTo>
                <a:lnTo>
                  <a:pt x="841683" y="841682"/>
                </a:lnTo>
                <a:lnTo>
                  <a:pt x="0" y="84168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grpSp>
        <p:nvGrpSpPr>
          <p:cNvPr name="Group 19" id="19"/>
          <p:cNvGrpSpPr/>
          <p:nvPr/>
        </p:nvGrpSpPr>
        <p:grpSpPr>
          <a:xfrm rot="0">
            <a:off x="9760702" y="7353167"/>
            <a:ext cx="1228028" cy="980365"/>
            <a:chOff x="0" y="0"/>
            <a:chExt cx="323431" cy="258203"/>
          </a:xfrm>
        </p:grpSpPr>
        <p:sp>
          <p:nvSpPr>
            <p:cNvPr name="Freeform 20" id="20"/>
            <p:cNvSpPr/>
            <p:nvPr/>
          </p:nvSpPr>
          <p:spPr>
            <a:xfrm flipH="false" flipV="false" rot="0">
              <a:off x="0" y="0"/>
              <a:ext cx="323431" cy="258203"/>
            </a:xfrm>
            <a:custGeom>
              <a:avLst/>
              <a:gdLst/>
              <a:ahLst/>
              <a:cxnLst/>
              <a:rect r="r" b="b" t="t" l="l"/>
              <a:pathLst>
                <a:path h="258203" w="323431">
                  <a:moveTo>
                    <a:pt x="0" y="0"/>
                  </a:moveTo>
                  <a:lnTo>
                    <a:pt x="323431" y="0"/>
                  </a:lnTo>
                  <a:lnTo>
                    <a:pt x="323431" y="258203"/>
                  </a:lnTo>
                  <a:lnTo>
                    <a:pt x="0" y="258203"/>
                  </a:lnTo>
                  <a:close/>
                </a:path>
              </a:pathLst>
            </a:custGeom>
            <a:solidFill>
              <a:srgbClr val="FFFFFF"/>
            </a:solidFill>
          </p:spPr>
        </p:sp>
        <p:sp>
          <p:nvSpPr>
            <p:cNvPr name="TextBox 21" id="21"/>
            <p:cNvSpPr txBox="true"/>
            <p:nvPr/>
          </p:nvSpPr>
          <p:spPr>
            <a:xfrm>
              <a:off x="0" y="-114300"/>
              <a:ext cx="323431" cy="372503"/>
            </a:xfrm>
            <a:prstGeom prst="rect">
              <a:avLst/>
            </a:prstGeom>
          </p:spPr>
          <p:txBody>
            <a:bodyPr anchor="ctr" rtlCol="false" tIns="50800" lIns="50800" bIns="50800" rIns="50800"/>
            <a:lstStyle/>
            <a:p>
              <a:pPr algn="ctr">
                <a:lnSpc>
                  <a:spcPts val="8076"/>
                </a:lnSpc>
              </a:pPr>
            </a:p>
          </p:txBody>
        </p:sp>
      </p:grpSp>
      <p:sp>
        <p:nvSpPr>
          <p:cNvPr name="Freeform 22" id="22"/>
          <p:cNvSpPr/>
          <p:nvPr/>
        </p:nvSpPr>
        <p:spPr>
          <a:xfrm flipH="false" flipV="false" rot="0">
            <a:off x="2446592" y="5322978"/>
            <a:ext cx="5898677" cy="3570522"/>
          </a:xfrm>
          <a:custGeom>
            <a:avLst/>
            <a:gdLst/>
            <a:ahLst/>
            <a:cxnLst/>
            <a:rect r="r" b="b" t="t" l="l"/>
            <a:pathLst>
              <a:path h="3570522" w="5898677">
                <a:moveTo>
                  <a:pt x="0" y="0"/>
                </a:moveTo>
                <a:lnTo>
                  <a:pt x="5898677" y="0"/>
                </a:lnTo>
                <a:lnTo>
                  <a:pt x="5898677" y="3570521"/>
                </a:lnTo>
                <a:lnTo>
                  <a:pt x="0" y="3570521"/>
                </a:lnTo>
                <a:lnTo>
                  <a:pt x="0" y="0"/>
                </a:lnTo>
                <a:close/>
              </a:path>
            </a:pathLst>
          </a:custGeom>
          <a:blipFill>
            <a:blip r:embed="rId5"/>
            <a:stretch>
              <a:fillRect l="-18166" t="-16414" r="-18813" b="-10878"/>
            </a:stretch>
          </a:blipFill>
        </p:spPr>
      </p:sp>
      <p:sp>
        <p:nvSpPr>
          <p:cNvPr name="Freeform 23" id="23"/>
          <p:cNvSpPr/>
          <p:nvPr/>
        </p:nvSpPr>
        <p:spPr>
          <a:xfrm flipH="false" flipV="false" rot="0">
            <a:off x="9455410" y="5322978"/>
            <a:ext cx="5578573" cy="3540986"/>
          </a:xfrm>
          <a:custGeom>
            <a:avLst/>
            <a:gdLst/>
            <a:ahLst/>
            <a:cxnLst/>
            <a:rect r="r" b="b" t="t" l="l"/>
            <a:pathLst>
              <a:path h="3540986" w="5578573">
                <a:moveTo>
                  <a:pt x="0" y="0"/>
                </a:moveTo>
                <a:lnTo>
                  <a:pt x="5578572" y="0"/>
                </a:lnTo>
                <a:lnTo>
                  <a:pt x="5578572" y="3540985"/>
                </a:lnTo>
                <a:lnTo>
                  <a:pt x="0" y="3540985"/>
                </a:lnTo>
                <a:lnTo>
                  <a:pt x="0" y="0"/>
                </a:lnTo>
                <a:close/>
              </a:path>
            </a:pathLst>
          </a:custGeom>
          <a:blipFill>
            <a:blip r:embed="rId6"/>
            <a:stretch>
              <a:fillRect l="-17573" t="-15801" r="-23257" b="-9000"/>
            </a:stretch>
          </a:blipFill>
        </p:spPr>
      </p:sp>
      <p:sp>
        <p:nvSpPr>
          <p:cNvPr name="TextBox 24" id="24"/>
          <p:cNvSpPr txBox="true"/>
          <p:nvPr/>
        </p:nvSpPr>
        <p:spPr>
          <a:xfrm rot="0">
            <a:off x="1481302" y="1255210"/>
            <a:ext cx="6064231" cy="795212"/>
          </a:xfrm>
          <a:prstGeom prst="rect">
            <a:avLst/>
          </a:prstGeom>
        </p:spPr>
        <p:txBody>
          <a:bodyPr anchor="t" rtlCol="false" tIns="0" lIns="0" bIns="0" rIns="0">
            <a:spAutoFit/>
          </a:bodyPr>
          <a:lstStyle/>
          <a:p>
            <a:pPr algn="l" marL="0" indent="0" lvl="0">
              <a:lnSpc>
                <a:spcPts val="6569"/>
              </a:lnSpc>
              <a:spcBef>
                <a:spcPct val="0"/>
              </a:spcBef>
            </a:pPr>
            <a:r>
              <a:rPr lang="en-US" b="true" sz="4692" spc="-93">
                <a:solidFill>
                  <a:srgbClr val="191919"/>
                </a:solidFill>
                <a:latin typeface="Open Sauce Bold"/>
                <a:ea typeface="Open Sauce Bold"/>
                <a:cs typeface="Open Sauce Bold"/>
                <a:sym typeface="Open Sauce Bold"/>
              </a:rPr>
              <a:t>User Interface</a:t>
            </a:r>
          </a:p>
        </p:txBody>
      </p:sp>
      <p:sp>
        <p:nvSpPr>
          <p:cNvPr name="TextBox 25" id="25"/>
          <p:cNvSpPr txBox="true"/>
          <p:nvPr/>
        </p:nvSpPr>
        <p:spPr>
          <a:xfrm rot="0">
            <a:off x="3237992" y="3322994"/>
            <a:ext cx="4100514" cy="1138096"/>
          </a:xfrm>
          <a:prstGeom prst="rect">
            <a:avLst/>
          </a:prstGeom>
        </p:spPr>
        <p:txBody>
          <a:bodyPr anchor="t" rtlCol="false" tIns="0" lIns="0" bIns="0" rIns="0">
            <a:spAutoFit/>
          </a:bodyPr>
          <a:lstStyle/>
          <a:p>
            <a:pPr algn="l">
              <a:lnSpc>
                <a:spcPts val="3017"/>
              </a:lnSpc>
            </a:pPr>
            <a:r>
              <a:rPr lang="en-US" sz="2357" b="true">
                <a:solidFill>
                  <a:srgbClr val="333231"/>
                </a:solidFill>
                <a:latin typeface="Open Sauce Bold"/>
                <a:ea typeface="Open Sauce Bold"/>
                <a:cs typeface="Open Sauce Bold"/>
                <a:sym typeface="Open Sauce Bold"/>
              </a:rPr>
              <a:t>the application interface is simple and user-friendly. </a:t>
            </a:r>
          </a:p>
          <a:p>
            <a:pPr algn="l" marL="0" indent="0" lvl="0">
              <a:lnSpc>
                <a:spcPts val="3017"/>
              </a:lnSpc>
              <a:spcBef>
                <a:spcPct val="0"/>
              </a:spcBef>
            </a:pPr>
          </a:p>
        </p:txBody>
      </p:sp>
      <p:sp>
        <p:nvSpPr>
          <p:cNvPr name="Freeform 26" id="26"/>
          <p:cNvSpPr/>
          <p:nvPr/>
        </p:nvSpPr>
        <p:spPr>
          <a:xfrm flipH="false" flipV="false" rot="-10800000">
            <a:off x="9802263" y="4209993"/>
            <a:ext cx="5128563" cy="381636"/>
          </a:xfrm>
          <a:custGeom>
            <a:avLst/>
            <a:gdLst/>
            <a:ahLst/>
            <a:cxnLst/>
            <a:rect r="r" b="b" t="t" l="l"/>
            <a:pathLst>
              <a:path h="381636" w="5128563">
                <a:moveTo>
                  <a:pt x="0" y="0"/>
                </a:moveTo>
                <a:lnTo>
                  <a:pt x="5128563" y="0"/>
                </a:lnTo>
                <a:lnTo>
                  <a:pt x="5128563" y="381637"/>
                </a:lnTo>
                <a:lnTo>
                  <a:pt x="0" y="381637"/>
                </a:lnTo>
                <a:lnTo>
                  <a:pt x="0" y="0"/>
                </a:lnTo>
                <a:close/>
              </a:path>
            </a:pathLst>
          </a:custGeom>
          <a:blipFill>
            <a:blip r:embed="rId2">
              <a:alphaModFix amt="72000"/>
            </a:blip>
            <a:stretch>
              <a:fillRect l="0" t="0" r="0" b="-286352"/>
            </a:stretch>
          </a:blipFill>
        </p:spPr>
      </p:sp>
      <p:grpSp>
        <p:nvGrpSpPr>
          <p:cNvPr name="Group 27" id="27"/>
          <p:cNvGrpSpPr/>
          <p:nvPr/>
        </p:nvGrpSpPr>
        <p:grpSpPr>
          <a:xfrm rot="0">
            <a:off x="9699106" y="2746109"/>
            <a:ext cx="5334876" cy="2086085"/>
            <a:chOff x="0" y="0"/>
            <a:chExt cx="1234628" cy="482774"/>
          </a:xfrm>
        </p:grpSpPr>
        <p:sp>
          <p:nvSpPr>
            <p:cNvPr name="Freeform 28" id="28"/>
            <p:cNvSpPr/>
            <p:nvPr/>
          </p:nvSpPr>
          <p:spPr>
            <a:xfrm flipH="false" flipV="false" rot="0">
              <a:off x="0" y="0"/>
              <a:ext cx="1234628" cy="482774"/>
            </a:xfrm>
            <a:custGeom>
              <a:avLst/>
              <a:gdLst/>
              <a:ahLst/>
              <a:cxnLst/>
              <a:rect r="r" b="b" t="t" l="l"/>
              <a:pathLst>
                <a:path h="482774" w="1234628">
                  <a:moveTo>
                    <a:pt x="46438" y="0"/>
                  </a:moveTo>
                  <a:lnTo>
                    <a:pt x="1188190" y="0"/>
                  </a:lnTo>
                  <a:cubicBezTo>
                    <a:pt x="1213837" y="0"/>
                    <a:pt x="1234628" y="20791"/>
                    <a:pt x="1234628" y="46438"/>
                  </a:cubicBezTo>
                  <a:lnTo>
                    <a:pt x="1234628" y="436336"/>
                  </a:lnTo>
                  <a:cubicBezTo>
                    <a:pt x="1234628" y="461983"/>
                    <a:pt x="1213837" y="482774"/>
                    <a:pt x="1188190" y="482774"/>
                  </a:cubicBezTo>
                  <a:lnTo>
                    <a:pt x="46438" y="482774"/>
                  </a:lnTo>
                  <a:cubicBezTo>
                    <a:pt x="20791" y="482774"/>
                    <a:pt x="0" y="461983"/>
                    <a:pt x="0" y="436336"/>
                  </a:cubicBezTo>
                  <a:lnTo>
                    <a:pt x="0" y="46438"/>
                  </a:lnTo>
                  <a:cubicBezTo>
                    <a:pt x="0" y="20791"/>
                    <a:pt x="20791" y="0"/>
                    <a:pt x="46438" y="0"/>
                  </a:cubicBezTo>
                  <a:close/>
                </a:path>
              </a:pathLst>
            </a:custGeom>
            <a:solidFill>
              <a:srgbClr val="FFFFFF"/>
            </a:solidFill>
            <a:ln w="104775" cap="rnd">
              <a:solidFill>
                <a:srgbClr val="106861"/>
              </a:solidFill>
              <a:prstDash val="solid"/>
              <a:round/>
            </a:ln>
          </p:spPr>
        </p:sp>
        <p:sp>
          <p:nvSpPr>
            <p:cNvPr name="TextBox 29" id="29"/>
            <p:cNvSpPr txBox="true"/>
            <p:nvPr/>
          </p:nvSpPr>
          <p:spPr>
            <a:xfrm>
              <a:off x="0" y="-38100"/>
              <a:ext cx="1234628" cy="520874"/>
            </a:xfrm>
            <a:prstGeom prst="rect">
              <a:avLst/>
            </a:prstGeom>
          </p:spPr>
          <p:txBody>
            <a:bodyPr anchor="ctr" rtlCol="false" tIns="50800" lIns="50800" bIns="50800" rIns="50800"/>
            <a:lstStyle/>
            <a:p>
              <a:pPr algn="ctr" marL="0" indent="0" lvl="0">
                <a:lnSpc>
                  <a:spcPts val="2756"/>
                </a:lnSpc>
                <a:spcBef>
                  <a:spcPct val="0"/>
                </a:spcBef>
              </a:pPr>
            </a:p>
          </p:txBody>
        </p:sp>
      </p:grpSp>
      <p:grpSp>
        <p:nvGrpSpPr>
          <p:cNvPr name="Group 30" id="30"/>
          <p:cNvGrpSpPr/>
          <p:nvPr/>
        </p:nvGrpSpPr>
        <p:grpSpPr>
          <a:xfrm rot="0">
            <a:off x="9144000" y="3229629"/>
            <a:ext cx="1228028" cy="1226514"/>
            <a:chOff x="0" y="0"/>
            <a:chExt cx="323431" cy="323032"/>
          </a:xfrm>
        </p:grpSpPr>
        <p:sp>
          <p:nvSpPr>
            <p:cNvPr name="Freeform 31" id="31"/>
            <p:cNvSpPr/>
            <p:nvPr/>
          </p:nvSpPr>
          <p:spPr>
            <a:xfrm flipH="false" flipV="false" rot="0">
              <a:off x="0" y="0"/>
              <a:ext cx="323431" cy="323032"/>
            </a:xfrm>
            <a:custGeom>
              <a:avLst/>
              <a:gdLst/>
              <a:ahLst/>
              <a:cxnLst/>
              <a:rect r="r" b="b" t="t" l="l"/>
              <a:pathLst>
                <a:path h="323032" w="323431">
                  <a:moveTo>
                    <a:pt x="0" y="0"/>
                  </a:moveTo>
                  <a:lnTo>
                    <a:pt x="323431" y="0"/>
                  </a:lnTo>
                  <a:lnTo>
                    <a:pt x="323431" y="323032"/>
                  </a:lnTo>
                  <a:lnTo>
                    <a:pt x="0" y="323032"/>
                  </a:lnTo>
                  <a:close/>
                </a:path>
              </a:pathLst>
            </a:custGeom>
            <a:solidFill>
              <a:srgbClr val="FFFFFF"/>
            </a:solidFill>
          </p:spPr>
        </p:sp>
        <p:sp>
          <p:nvSpPr>
            <p:cNvPr name="TextBox 32" id="32"/>
            <p:cNvSpPr txBox="true"/>
            <p:nvPr/>
          </p:nvSpPr>
          <p:spPr>
            <a:xfrm>
              <a:off x="0" y="-114300"/>
              <a:ext cx="323431" cy="437332"/>
            </a:xfrm>
            <a:prstGeom prst="rect">
              <a:avLst/>
            </a:prstGeom>
          </p:spPr>
          <p:txBody>
            <a:bodyPr anchor="ctr" rtlCol="false" tIns="50800" lIns="50800" bIns="50800" rIns="50800"/>
            <a:lstStyle/>
            <a:p>
              <a:pPr algn="ctr">
                <a:lnSpc>
                  <a:spcPts val="8076"/>
                </a:lnSpc>
              </a:pPr>
            </a:p>
          </p:txBody>
        </p:sp>
      </p:grpSp>
      <p:sp>
        <p:nvSpPr>
          <p:cNvPr name="Freeform 33" id="33"/>
          <p:cNvSpPr/>
          <p:nvPr/>
        </p:nvSpPr>
        <p:spPr>
          <a:xfrm flipH="false" flipV="false" rot="0">
            <a:off x="9246634" y="3368310"/>
            <a:ext cx="841683" cy="841683"/>
          </a:xfrm>
          <a:custGeom>
            <a:avLst/>
            <a:gdLst/>
            <a:ahLst/>
            <a:cxnLst/>
            <a:rect r="r" b="b" t="t" l="l"/>
            <a:pathLst>
              <a:path h="841683" w="841683">
                <a:moveTo>
                  <a:pt x="0" y="0"/>
                </a:moveTo>
                <a:lnTo>
                  <a:pt x="841683" y="0"/>
                </a:lnTo>
                <a:lnTo>
                  <a:pt x="841683" y="841683"/>
                </a:lnTo>
                <a:lnTo>
                  <a:pt x="0" y="84168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TextBox 34" id="34"/>
          <p:cNvSpPr txBox="true"/>
          <p:nvPr/>
        </p:nvSpPr>
        <p:spPr>
          <a:xfrm rot="0">
            <a:off x="10372028" y="3318046"/>
            <a:ext cx="4100514" cy="1519096"/>
          </a:xfrm>
          <a:prstGeom prst="rect">
            <a:avLst/>
          </a:prstGeom>
        </p:spPr>
        <p:txBody>
          <a:bodyPr anchor="t" rtlCol="false" tIns="0" lIns="0" bIns="0" rIns="0">
            <a:spAutoFit/>
          </a:bodyPr>
          <a:lstStyle/>
          <a:p>
            <a:pPr algn="l">
              <a:lnSpc>
                <a:spcPts val="3017"/>
              </a:lnSpc>
            </a:pPr>
            <a:r>
              <a:rPr lang="en-US" sz="2357" b="true">
                <a:solidFill>
                  <a:srgbClr val="333231"/>
                </a:solidFill>
                <a:latin typeface="Open Sauce Bold"/>
                <a:ea typeface="Open Sauce Bold"/>
                <a:cs typeface="Open Sauce Bold"/>
                <a:sym typeface="Open Sauce Bold"/>
              </a:rPr>
              <a:t>We have dropdown menus and buttons to facilitate data entry</a:t>
            </a:r>
          </a:p>
          <a:p>
            <a:pPr algn="l" marL="0" indent="0" lvl="0">
              <a:lnSpc>
                <a:spcPts val="3017"/>
              </a:lnSpc>
              <a:spcBef>
                <a:spcPct val="0"/>
              </a:spcBef>
            </a:pPr>
          </a:p>
        </p:txBody>
      </p:sp>
    </p:spTree>
  </p:cSld>
  <p:clrMapOvr>
    <a:masterClrMapping/>
  </p:clrMapOvr>
</p:sld>
</file>

<file path=ppt/slides/slide4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4994300" y="3675559"/>
            <a:ext cx="3293700" cy="6611441"/>
          </a:xfrm>
          <a:custGeom>
            <a:avLst/>
            <a:gdLst/>
            <a:ahLst/>
            <a:cxnLst/>
            <a:rect r="r" b="b" t="t" l="l"/>
            <a:pathLst>
              <a:path h="6611441" w="3293700">
                <a:moveTo>
                  <a:pt x="0" y="0"/>
                </a:moveTo>
                <a:lnTo>
                  <a:pt x="3293700" y="0"/>
                </a:lnTo>
                <a:lnTo>
                  <a:pt x="3293700" y="6611441"/>
                </a:lnTo>
                <a:lnTo>
                  <a:pt x="0" y="661144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3" id="3"/>
          <p:cNvSpPr/>
          <p:nvPr/>
        </p:nvSpPr>
        <p:spPr>
          <a:xfrm flipH="false" flipV="false" rot="0">
            <a:off x="-1801378" y="-610072"/>
            <a:ext cx="3299321" cy="4114800"/>
          </a:xfrm>
          <a:custGeom>
            <a:avLst/>
            <a:gdLst/>
            <a:ahLst/>
            <a:cxnLst/>
            <a:rect r="r" b="b" t="t" l="l"/>
            <a:pathLst>
              <a:path h="4114800" w="3299321">
                <a:moveTo>
                  <a:pt x="0" y="0"/>
                </a:moveTo>
                <a:lnTo>
                  <a:pt x="3299321" y="0"/>
                </a:lnTo>
                <a:lnTo>
                  <a:pt x="3299321"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TextBox 4" id="4"/>
          <p:cNvSpPr txBox="true"/>
          <p:nvPr/>
        </p:nvSpPr>
        <p:spPr>
          <a:xfrm rot="0">
            <a:off x="1885579" y="1557931"/>
            <a:ext cx="11193611" cy="795212"/>
          </a:xfrm>
          <a:prstGeom prst="rect">
            <a:avLst/>
          </a:prstGeom>
        </p:spPr>
        <p:txBody>
          <a:bodyPr anchor="t" rtlCol="false" tIns="0" lIns="0" bIns="0" rIns="0">
            <a:spAutoFit/>
          </a:bodyPr>
          <a:lstStyle/>
          <a:p>
            <a:pPr algn="l" marL="0" indent="0" lvl="0">
              <a:lnSpc>
                <a:spcPts val="6569"/>
              </a:lnSpc>
              <a:spcBef>
                <a:spcPct val="0"/>
              </a:spcBef>
            </a:pPr>
            <a:r>
              <a:rPr lang="en-US" b="true" sz="4692" spc="-93">
                <a:solidFill>
                  <a:srgbClr val="191919"/>
                </a:solidFill>
                <a:latin typeface="Open Sauce Bold"/>
                <a:ea typeface="Open Sauce Bold"/>
                <a:cs typeface="Open Sauce Bold"/>
                <a:sym typeface="Open Sauce Bold"/>
              </a:rPr>
              <a:t>Technologies Used</a:t>
            </a:r>
          </a:p>
        </p:txBody>
      </p:sp>
      <p:sp>
        <p:nvSpPr>
          <p:cNvPr name="TextBox 5" id="5"/>
          <p:cNvSpPr txBox="true"/>
          <p:nvPr/>
        </p:nvSpPr>
        <p:spPr>
          <a:xfrm rot="0">
            <a:off x="1885579" y="3015803"/>
            <a:ext cx="10932984" cy="5414032"/>
          </a:xfrm>
          <a:prstGeom prst="rect">
            <a:avLst/>
          </a:prstGeom>
        </p:spPr>
        <p:txBody>
          <a:bodyPr anchor="t" rtlCol="false" tIns="0" lIns="0" bIns="0" rIns="0">
            <a:spAutoFit/>
          </a:bodyPr>
          <a:lstStyle/>
          <a:p>
            <a:pPr algn="l">
              <a:lnSpc>
                <a:spcPts val="4349"/>
              </a:lnSpc>
            </a:pPr>
            <a:r>
              <a:rPr lang="en-US" sz="2899">
                <a:solidFill>
                  <a:srgbClr val="343432"/>
                </a:solidFill>
                <a:latin typeface="Open Sauce"/>
                <a:ea typeface="Open Sauce"/>
                <a:cs typeface="Open Sauce"/>
                <a:sym typeface="Open Sauce"/>
              </a:rPr>
              <a:t>•We used Python as the backend for the application with libraries such as</a:t>
            </a:r>
          </a:p>
          <a:p>
            <a:pPr algn="l">
              <a:lnSpc>
                <a:spcPts val="4349"/>
              </a:lnSpc>
            </a:pPr>
          </a:p>
          <a:p>
            <a:pPr algn="l" marL="625984" indent="-312992" lvl="1">
              <a:lnSpc>
                <a:spcPts val="4349"/>
              </a:lnSpc>
              <a:buFont typeface="Arial"/>
              <a:buChar char="•"/>
            </a:pPr>
            <a:r>
              <a:rPr lang="en-US" sz="2899">
                <a:solidFill>
                  <a:srgbClr val="343432"/>
                </a:solidFill>
                <a:latin typeface="Open Sauce"/>
                <a:ea typeface="Open Sauce"/>
                <a:cs typeface="Open Sauce"/>
                <a:sym typeface="Open Sauce"/>
              </a:rPr>
              <a:t>Streamlit for building the interface</a:t>
            </a:r>
          </a:p>
          <a:p>
            <a:pPr algn="l" marL="625984" indent="-312992" lvl="1">
              <a:lnSpc>
                <a:spcPts val="4349"/>
              </a:lnSpc>
              <a:buFont typeface="Arial"/>
              <a:buChar char="•"/>
            </a:pPr>
            <a:r>
              <a:rPr lang="en-US" sz="2899">
                <a:solidFill>
                  <a:srgbClr val="343432"/>
                </a:solidFill>
                <a:latin typeface="Open Sauce"/>
                <a:ea typeface="Open Sauce"/>
                <a:cs typeface="Open Sauce"/>
                <a:sym typeface="Open Sauce"/>
              </a:rPr>
              <a:t>Pandas: for data processing.</a:t>
            </a:r>
          </a:p>
          <a:p>
            <a:pPr algn="l" marL="625984" indent="-312992" lvl="1">
              <a:lnSpc>
                <a:spcPts val="4349"/>
              </a:lnSpc>
              <a:buFont typeface="Arial"/>
              <a:buChar char="•"/>
            </a:pPr>
            <a:r>
              <a:rPr lang="en-US" sz="2899">
                <a:solidFill>
                  <a:srgbClr val="343432"/>
                </a:solidFill>
                <a:latin typeface="Open Sauce"/>
                <a:ea typeface="Open Sauce"/>
                <a:cs typeface="Open Sauce"/>
                <a:sym typeface="Open Sauce"/>
              </a:rPr>
              <a:t>Joblib: for loading the model.</a:t>
            </a:r>
          </a:p>
          <a:p>
            <a:pPr algn="l">
              <a:lnSpc>
                <a:spcPts val="4349"/>
              </a:lnSpc>
            </a:pPr>
          </a:p>
          <a:p>
            <a:pPr algn="l">
              <a:lnSpc>
                <a:spcPts val="4349"/>
              </a:lnSpc>
            </a:pPr>
            <a:r>
              <a:rPr lang="en-US" sz="2899">
                <a:solidFill>
                  <a:srgbClr val="343432"/>
                </a:solidFill>
                <a:latin typeface="Open Sauce"/>
                <a:ea typeface="Open Sauce"/>
                <a:cs typeface="Open Sauce"/>
                <a:sym typeface="Open Sauce"/>
              </a:rPr>
              <a:t>These technologies help us provide a smooth and fast experience for users.</a:t>
            </a:r>
          </a:p>
          <a:p>
            <a:pPr algn="l">
              <a:lnSpc>
                <a:spcPts val="4349"/>
              </a:lnSpc>
            </a:pPr>
          </a:p>
        </p:txBody>
      </p:sp>
    </p:spTree>
  </p:cSld>
  <p:clrMapOvr>
    <a:masterClrMapping/>
  </p:clrMapOvr>
</p:sld>
</file>

<file path=ppt/slides/slide4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4994300" y="3675559"/>
            <a:ext cx="3293700" cy="6611441"/>
          </a:xfrm>
          <a:custGeom>
            <a:avLst/>
            <a:gdLst/>
            <a:ahLst/>
            <a:cxnLst/>
            <a:rect r="r" b="b" t="t" l="l"/>
            <a:pathLst>
              <a:path h="6611441" w="3293700">
                <a:moveTo>
                  <a:pt x="0" y="0"/>
                </a:moveTo>
                <a:lnTo>
                  <a:pt x="3293700" y="0"/>
                </a:lnTo>
                <a:lnTo>
                  <a:pt x="3293700" y="6611441"/>
                </a:lnTo>
                <a:lnTo>
                  <a:pt x="0" y="661144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AutoShape 3" id="3"/>
          <p:cNvSpPr/>
          <p:nvPr/>
        </p:nvSpPr>
        <p:spPr>
          <a:xfrm>
            <a:off x="4198133" y="4951155"/>
            <a:ext cx="897922" cy="0"/>
          </a:xfrm>
          <a:prstGeom prst="line">
            <a:avLst/>
          </a:prstGeom>
          <a:ln cap="rnd" w="28575">
            <a:solidFill>
              <a:srgbClr val="035D61"/>
            </a:solidFill>
            <a:prstDash val="sysDot"/>
            <a:headEnd type="none" len="sm" w="sm"/>
            <a:tailEnd type="oval" len="lg" w="lg"/>
          </a:ln>
        </p:spPr>
      </p:sp>
      <p:sp>
        <p:nvSpPr>
          <p:cNvPr name="Freeform 4" id="4"/>
          <p:cNvSpPr/>
          <p:nvPr/>
        </p:nvSpPr>
        <p:spPr>
          <a:xfrm flipH="false" flipV="false" rot="0">
            <a:off x="1885579" y="3810757"/>
            <a:ext cx="2312177" cy="2312177"/>
          </a:xfrm>
          <a:custGeom>
            <a:avLst/>
            <a:gdLst/>
            <a:ahLst/>
            <a:cxnLst/>
            <a:rect r="r" b="b" t="t" l="l"/>
            <a:pathLst>
              <a:path h="2312177" w="2312177">
                <a:moveTo>
                  <a:pt x="0" y="0"/>
                </a:moveTo>
                <a:lnTo>
                  <a:pt x="2312177" y="0"/>
                </a:lnTo>
                <a:lnTo>
                  <a:pt x="2312177" y="2312177"/>
                </a:lnTo>
                <a:lnTo>
                  <a:pt x="0" y="231217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rnd">
            <a:noFill/>
            <a:prstDash val="solid"/>
            <a:round/>
          </a:ln>
        </p:spPr>
      </p:sp>
      <p:sp>
        <p:nvSpPr>
          <p:cNvPr name="AutoShape 5" id="5"/>
          <p:cNvSpPr/>
          <p:nvPr/>
        </p:nvSpPr>
        <p:spPr>
          <a:xfrm flipV="true">
            <a:off x="4198133" y="7250778"/>
            <a:ext cx="830149" cy="3057"/>
          </a:xfrm>
          <a:prstGeom prst="line">
            <a:avLst/>
          </a:prstGeom>
          <a:ln cap="rnd" w="28575">
            <a:solidFill>
              <a:srgbClr val="035D61"/>
            </a:solidFill>
            <a:prstDash val="sysDot"/>
            <a:headEnd type="none" len="sm" w="sm"/>
            <a:tailEnd type="oval" len="lg" w="lg"/>
          </a:ln>
        </p:spPr>
      </p:sp>
      <p:sp>
        <p:nvSpPr>
          <p:cNvPr name="Freeform 6" id="6"/>
          <p:cNvSpPr/>
          <p:nvPr/>
        </p:nvSpPr>
        <p:spPr>
          <a:xfrm flipH="false" flipV="false" rot="0">
            <a:off x="1885579" y="6113437"/>
            <a:ext cx="2312177" cy="2312177"/>
          </a:xfrm>
          <a:custGeom>
            <a:avLst/>
            <a:gdLst/>
            <a:ahLst/>
            <a:cxnLst/>
            <a:rect r="r" b="b" t="t" l="l"/>
            <a:pathLst>
              <a:path h="2312177" w="2312177">
                <a:moveTo>
                  <a:pt x="0" y="0"/>
                </a:moveTo>
                <a:lnTo>
                  <a:pt x="2312177" y="0"/>
                </a:lnTo>
                <a:lnTo>
                  <a:pt x="2312177" y="2312176"/>
                </a:lnTo>
                <a:lnTo>
                  <a:pt x="0" y="231217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rnd">
            <a:noFill/>
            <a:prstDash val="solid"/>
            <a:round/>
          </a:ln>
        </p:spPr>
      </p:sp>
      <p:sp>
        <p:nvSpPr>
          <p:cNvPr name="Freeform 7" id="7"/>
          <p:cNvSpPr/>
          <p:nvPr/>
        </p:nvSpPr>
        <p:spPr>
          <a:xfrm flipH="false" flipV="false" rot="0">
            <a:off x="-1801378" y="-610072"/>
            <a:ext cx="3299321" cy="4114800"/>
          </a:xfrm>
          <a:custGeom>
            <a:avLst/>
            <a:gdLst/>
            <a:ahLst/>
            <a:cxnLst/>
            <a:rect r="r" b="b" t="t" l="l"/>
            <a:pathLst>
              <a:path h="4114800" w="3299321">
                <a:moveTo>
                  <a:pt x="0" y="0"/>
                </a:moveTo>
                <a:lnTo>
                  <a:pt x="3299321" y="0"/>
                </a:lnTo>
                <a:lnTo>
                  <a:pt x="3299321"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cap="sq">
            <a:noFill/>
            <a:prstDash val="solid"/>
            <a:miter/>
          </a:ln>
        </p:spPr>
      </p:sp>
      <p:sp>
        <p:nvSpPr>
          <p:cNvPr name="TextBox 8" id="8"/>
          <p:cNvSpPr txBox="true"/>
          <p:nvPr/>
        </p:nvSpPr>
        <p:spPr>
          <a:xfrm rot="0">
            <a:off x="1885579" y="1530513"/>
            <a:ext cx="6285737" cy="1623887"/>
          </a:xfrm>
          <a:prstGeom prst="rect">
            <a:avLst/>
          </a:prstGeom>
        </p:spPr>
        <p:txBody>
          <a:bodyPr anchor="t" rtlCol="false" tIns="0" lIns="0" bIns="0" rIns="0">
            <a:spAutoFit/>
          </a:bodyPr>
          <a:lstStyle/>
          <a:p>
            <a:pPr algn="l" marL="0" indent="0" lvl="0">
              <a:lnSpc>
                <a:spcPts val="6569"/>
              </a:lnSpc>
              <a:spcBef>
                <a:spcPct val="0"/>
              </a:spcBef>
            </a:pPr>
            <a:r>
              <a:rPr lang="en-US" b="true" sz="4692" spc="-93">
                <a:solidFill>
                  <a:srgbClr val="191919"/>
                </a:solidFill>
                <a:latin typeface="Open Sauce Bold"/>
                <a:ea typeface="Open Sauce Bold"/>
                <a:cs typeface="Open Sauce Bold"/>
                <a:sym typeface="Open Sauce Bold"/>
              </a:rPr>
              <a:t>Linking GitHub with Streamlit</a:t>
            </a:r>
          </a:p>
        </p:txBody>
      </p:sp>
      <p:sp>
        <p:nvSpPr>
          <p:cNvPr name="TextBox 9" id="9"/>
          <p:cNvSpPr txBox="true"/>
          <p:nvPr/>
        </p:nvSpPr>
        <p:spPr>
          <a:xfrm rot="0">
            <a:off x="5301076" y="4103690"/>
            <a:ext cx="9488204" cy="2022470"/>
          </a:xfrm>
          <a:prstGeom prst="rect">
            <a:avLst/>
          </a:prstGeom>
        </p:spPr>
        <p:txBody>
          <a:bodyPr anchor="t" rtlCol="false" tIns="0" lIns="0" bIns="0" rIns="0">
            <a:spAutoFit/>
          </a:bodyPr>
          <a:lstStyle/>
          <a:p>
            <a:pPr algn="l">
              <a:lnSpc>
                <a:spcPts val="3250"/>
              </a:lnSpc>
            </a:pPr>
            <a:r>
              <a:rPr lang="en-US" sz="2166">
                <a:solidFill>
                  <a:srgbClr val="343432"/>
                </a:solidFill>
                <a:latin typeface="Open Sauce"/>
                <a:ea typeface="Open Sauce"/>
                <a:cs typeface="Open Sauce"/>
                <a:sym typeface="Open Sauce"/>
              </a:rPr>
              <a:t>•the Streamlit Share service to host the application directly from GitHub. After uploading the application to a public repository,</a:t>
            </a:r>
          </a:p>
          <a:p>
            <a:pPr algn="l">
              <a:lnSpc>
                <a:spcPts val="3250"/>
              </a:lnSpc>
            </a:pPr>
            <a:r>
              <a:rPr lang="en-US" sz="2166">
                <a:solidFill>
                  <a:srgbClr val="343432"/>
                </a:solidFill>
                <a:latin typeface="Open Sauce"/>
                <a:ea typeface="Open Sauce"/>
                <a:cs typeface="Open Sauce"/>
                <a:sym typeface="Open Sauce"/>
              </a:rPr>
              <a:t> we can log in to Streamlit Share and select the repository to run the application.</a:t>
            </a:r>
          </a:p>
          <a:p>
            <a:pPr algn="l" marL="0" indent="0" lvl="0">
              <a:lnSpc>
                <a:spcPts val="3250"/>
              </a:lnSpc>
            </a:pPr>
          </a:p>
        </p:txBody>
      </p:sp>
      <p:sp>
        <p:nvSpPr>
          <p:cNvPr name="TextBox 10" id="10"/>
          <p:cNvSpPr txBox="true"/>
          <p:nvPr/>
        </p:nvSpPr>
        <p:spPr>
          <a:xfrm rot="0">
            <a:off x="5324655" y="6787940"/>
            <a:ext cx="9049511" cy="1612895"/>
          </a:xfrm>
          <a:prstGeom prst="rect">
            <a:avLst/>
          </a:prstGeom>
        </p:spPr>
        <p:txBody>
          <a:bodyPr anchor="t" rtlCol="false" tIns="0" lIns="0" bIns="0" rIns="0">
            <a:spAutoFit/>
          </a:bodyPr>
          <a:lstStyle/>
          <a:p>
            <a:pPr algn="l">
              <a:lnSpc>
                <a:spcPts val="3250"/>
              </a:lnSpc>
            </a:pPr>
            <a:r>
              <a:rPr lang="en-US" sz="2166">
                <a:solidFill>
                  <a:srgbClr val="343432"/>
                </a:solidFill>
                <a:latin typeface="Open Sauce"/>
                <a:ea typeface="Open Sauce"/>
                <a:cs typeface="Open Sauce"/>
                <a:sym typeface="Open Sauce"/>
              </a:rPr>
              <a:t>•his link facilitates collaboration among developers, allows for code reviews, and provides access to Streamlit applications for everyone</a:t>
            </a:r>
          </a:p>
          <a:p>
            <a:pPr algn="l" marL="0" indent="0" lvl="0">
              <a:lnSpc>
                <a:spcPts val="3250"/>
              </a:lnSpc>
            </a:pPr>
          </a:p>
        </p:txBody>
      </p:sp>
      <p:sp>
        <p:nvSpPr>
          <p:cNvPr name="Freeform 11" id="11"/>
          <p:cNvSpPr/>
          <p:nvPr/>
        </p:nvSpPr>
        <p:spPr>
          <a:xfrm flipH="false" flipV="false" rot="0">
            <a:off x="2153148" y="4132841"/>
            <a:ext cx="1550822" cy="1356264"/>
          </a:xfrm>
          <a:custGeom>
            <a:avLst/>
            <a:gdLst/>
            <a:ahLst/>
            <a:cxnLst/>
            <a:rect r="r" b="b" t="t" l="l"/>
            <a:pathLst>
              <a:path h="1356264" w="1550822">
                <a:moveTo>
                  <a:pt x="0" y="0"/>
                </a:moveTo>
                <a:lnTo>
                  <a:pt x="1550822" y="0"/>
                </a:lnTo>
                <a:lnTo>
                  <a:pt x="1550822" y="1356264"/>
                </a:lnTo>
                <a:lnTo>
                  <a:pt x="0" y="135626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2" id="12"/>
          <p:cNvSpPr/>
          <p:nvPr/>
        </p:nvSpPr>
        <p:spPr>
          <a:xfrm flipH="false" flipV="false" rot="0">
            <a:off x="2379365" y="6343514"/>
            <a:ext cx="1324605" cy="1814527"/>
          </a:xfrm>
          <a:custGeom>
            <a:avLst/>
            <a:gdLst/>
            <a:ahLst/>
            <a:cxnLst/>
            <a:rect r="r" b="b" t="t" l="l"/>
            <a:pathLst>
              <a:path h="1814527" w="1324605">
                <a:moveTo>
                  <a:pt x="0" y="0"/>
                </a:moveTo>
                <a:lnTo>
                  <a:pt x="1324605" y="0"/>
                </a:lnTo>
                <a:lnTo>
                  <a:pt x="1324605" y="1814527"/>
                </a:lnTo>
                <a:lnTo>
                  <a:pt x="0" y="1814527"/>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Tree>
  </p:cSld>
  <p:clrMapOvr>
    <a:masterClrMapping/>
  </p:clrMapOvr>
</p:sld>
</file>

<file path=ppt/slides/slide4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4994300" y="3675559"/>
            <a:ext cx="3293700" cy="6611441"/>
          </a:xfrm>
          <a:custGeom>
            <a:avLst/>
            <a:gdLst/>
            <a:ahLst/>
            <a:cxnLst/>
            <a:rect r="r" b="b" t="t" l="l"/>
            <a:pathLst>
              <a:path h="6611441" w="3293700">
                <a:moveTo>
                  <a:pt x="0" y="0"/>
                </a:moveTo>
                <a:lnTo>
                  <a:pt x="3293700" y="0"/>
                </a:lnTo>
                <a:lnTo>
                  <a:pt x="3293700" y="6611441"/>
                </a:lnTo>
                <a:lnTo>
                  <a:pt x="0" y="661144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3" id="3"/>
          <p:cNvSpPr/>
          <p:nvPr/>
        </p:nvSpPr>
        <p:spPr>
          <a:xfrm flipH="false" flipV="false" rot="0">
            <a:off x="-1801378" y="-610072"/>
            <a:ext cx="3299321" cy="4114800"/>
          </a:xfrm>
          <a:custGeom>
            <a:avLst/>
            <a:gdLst/>
            <a:ahLst/>
            <a:cxnLst/>
            <a:rect r="r" b="b" t="t" l="l"/>
            <a:pathLst>
              <a:path h="4114800" w="3299321">
                <a:moveTo>
                  <a:pt x="0" y="0"/>
                </a:moveTo>
                <a:lnTo>
                  <a:pt x="3299321" y="0"/>
                </a:lnTo>
                <a:lnTo>
                  <a:pt x="3299321"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4" id="4"/>
          <p:cNvSpPr/>
          <p:nvPr/>
        </p:nvSpPr>
        <p:spPr>
          <a:xfrm flipH="false" flipV="false" rot="0">
            <a:off x="1885579" y="5394751"/>
            <a:ext cx="8410501" cy="4367302"/>
          </a:xfrm>
          <a:custGeom>
            <a:avLst/>
            <a:gdLst/>
            <a:ahLst/>
            <a:cxnLst/>
            <a:rect r="r" b="b" t="t" l="l"/>
            <a:pathLst>
              <a:path h="4367302" w="8410501">
                <a:moveTo>
                  <a:pt x="0" y="0"/>
                </a:moveTo>
                <a:lnTo>
                  <a:pt x="8410501" y="0"/>
                </a:lnTo>
                <a:lnTo>
                  <a:pt x="8410501" y="4367302"/>
                </a:lnTo>
                <a:lnTo>
                  <a:pt x="0" y="4367302"/>
                </a:lnTo>
                <a:lnTo>
                  <a:pt x="0" y="0"/>
                </a:lnTo>
                <a:close/>
              </a:path>
            </a:pathLst>
          </a:custGeom>
          <a:blipFill>
            <a:blip r:embed="rId6"/>
            <a:stretch>
              <a:fillRect l="-2539" t="-12495" r="-20369" b="-20645"/>
            </a:stretch>
          </a:blipFill>
        </p:spPr>
      </p:sp>
      <p:sp>
        <p:nvSpPr>
          <p:cNvPr name="TextBox 5" id="5"/>
          <p:cNvSpPr txBox="true"/>
          <p:nvPr/>
        </p:nvSpPr>
        <p:spPr>
          <a:xfrm rot="0">
            <a:off x="1885579" y="1171459"/>
            <a:ext cx="9831771" cy="1555650"/>
          </a:xfrm>
          <a:prstGeom prst="rect">
            <a:avLst/>
          </a:prstGeom>
        </p:spPr>
        <p:txBody>
          <a:bodyPr anchor="t" rtlCol="false" tIns="0" lIns="0" bIns="0" rIns="0">
            <a:spAutoFit/>
          </a:bodyPr>
          <a:lstStyle/>
          <a:p>
            <a:pPr algn="l">
              <a:lnSpc>
                <a:spcPts val="4765"/>
              </a:lnSpc>
            </a:pPr>
            <a:r>
              <a:rPr lang="en-US" sz="3403" spc="-68" b="true">
                <a:solidFill>
                  <a:srgbClr val="191919"/>
                </a:solidFill>
                <a:latin typeface="Open Sauce Bold"/>
                <a:ea typeface="Open Sauce Bold"/>
                <a:cs typeface="Open Sauce Bold"/>
                <a:sym typeface="Open Sauce Bold"/>
              </a:rPr>
              <a:t>You can find the application code on GitHub at the following link</a:t>
            </a:r>
          </a:p>
          <a:p>
            <a:pPr algn="l" marL="0" indent="0" lvl="0">
              <a:lnSpc>
                <a:spcPts val="2937"/>
              </a:lnSpc>
              <a:spcBef>
                <a:spcPct val="0"/>
              </a:spcBef>
            </a:pPr>
          </a:p>
        </p:txBody>
      </p:sp>
      <p:sp>
        <p:nvSpPr>
          <p:cNvPr name="TextBox 6" id="6"/>
          <p:cNvSpPr txBox="true"/>
          <p:nvPr/>
        </p:nvSpPr>
        <p:spPr>
          <a:xfrm rot="0">
            <a:off x="1885579" y="2724942"/>
            <a:ext cx="8410501" cy="950617"/>
          </a:xfrm>
          <a:prstGeom prst="rect">
            <a:avLst/>
          </a:prstGeom>
        </p:spPr>
        <p:txBody>
          <a:bodyPr anchor="t" rtlCol="false" tIns="0" lIns="0" bIns="0" rIns="0">
            <a:spAutoFit/>
          </a:bodyPr>
          <a:lstStyle/>
          <a:p>
            <a:pPr algn="l">
              <a:lnSpc>
                <a:spcPts val="4349"/>
              </a:lnSpc>
            </a:pPr>
            <a:r>
              <a:rPr lang="en-US" sz="2899" u="sng">
                <a:solidFill>
                  <a:srgbClr val="343432"/>
                </a:solidFill>
                <a:latin typeface="Open Sauce"/>
                <a:ea typeface="Open Sauce"/>
                <a:cs typeface="Open Sauce"/>
                <a:sym typeface="Open Sauce"/>
                <a:hlinkClick r:id="rId7" tooltip="https://github.com/maha-esam/predict_price"/>
              </a:rPr>
              <a:t>https://github.com/maha-esam/predict_price</a:t>
            </a:r>
            <a:r>
              <a:rPr lang="en-US" sz="2899" u="sng">
                <a:solidFill>
                  <a:srgbClr val="343432"/>
                </a:solidFill>
                <a:latin typeface="Open Sauce"/>
                <a:ea typeface="Open Sauce"/>
                <a:cs typeface="Open Sauce"/>
                <a:sym typeface="Open Sauce"/>
                <a:hlinkClick r:id="rId8" tooltip="https://github.com/maha-esam/predict_price"/>
              </a:rPr>
              <a:t> </a:t>
            </a:r>
          </a:p>
          <a:p>
            <a:pPr algn="l" marL="0" indent="0" lvl="0">
              <a:lnSpc>
                <a:spcPts val="3299"/>
              </a:lnSpc>
            </a:pPr>
          </a:p>
        </p:txBody>
      </p:sp>
      <p:sp>
        <p:nvSpPr>
          <p:cNvPr name="TextBox 7" id="7"/>
          <p:cNvSpPr txBox="true"/>
          <p:nvPr/>
        </p:nvSpPr>
        <p:spPr>
          <a:xfrm rot="0">
            <a:off x="1497943" y="3805959"/>
            <a:ext cx="10576546" cy="1493542"/>
          </a:xfrm>
          <a:prstGeom prst="rect">
            <a:avLst/>
          </a:prstGeom>
        </p:spPr>
        <p:txBody>
          <a:bodyPr anchor="t" rtlCol="false" tIns="0" lIns="0" bIns="0" rIns="0">
            <a:spAutoFit/>
          </a:bodyPr>
          <a:lstStyle/>
          <a:p>
            <a:pPr algn="l" marL="625984" indent="-312992" lvl="1">
              <a:lnSpc>
                <a:spcPts val="4349"/>
              </a:lnSpc>
              <a:buFont typeface="Arial"/>
              <a:buChar char="•"/>
            </a:pPr>
            <a:r>
              <a:rPr lang="en-US" b="true" sz="2899">
                <a:solidFill>
                  <a:srgbClr val="343432"/>
                </a:solidFill>
                <a:latin typeface="Open Sauce Bold"/>
                <a:ea typeface="Open Sauce Bold"/>
                <a:cs typeface="Open Sauce Bold"/>
                <a:sym typeface="Open Sauce Bold"/>
              </a:rPr>
              <a:t>carapp.py:</a:t>
            </a:r>
            <a:r>
              <a:rPr lang="en-US" sz="2899">
                <a:solidFill>
                  <a:srgbClr val="343432"/>
                </a:solidFill>
                <a:latin typeface="Open Sauce"/>
                <a:ea typeface="Open Sauce"/>
                <a:cs typeface="Open Sauce"/>
                <a:sym typeface="Open Sauce"/>
              </a:rPr>
              <a:t> The main application file</a:t>
            </a:r>
          </a:p>
          <a:p>
            <a:pPr algn="l" marL="625984" indent="-312992" lvl="1">
              <a:lnSpc>
                <a:spcPts val="4349"/>
              </a:lnSpc>
              <a:buFont typeface="Arial"/>
              <a:buChar char="•"/>
            </a:pPr>
            <a:r>
              <a:rPr lang="en-US" b="true" sz="2899">
                <a:solidFill>
                  <a:srgbClr val="343432"/>
                </a:solidFill>
                <a:latin typeface="Open Sauce Bold"/>
                <a:ea typeface="Open Sauce Bold"/>
                <a:cs typeface="Open Sauce Bold"/>
                <a:sym typeface="Open Sauce Bold"/>
              </a:rPr>
              <a:t>rf_model.pkl:</a:t>
            </a:r>
            <a:r>
              <a:rPr lang="en-US" sz="2899">
                <a:solidFill>
                  <a:srgbClr val="343432"/>
                </a:solidFill>
                <a:latin typeface="Open Sauce"/>
                <a:ea typeface="Open Sauce"/>
                <a:cs typeface="Open Sauce"/>
                <a:sym typeface="Open Sauce"/>
              </a:rPr>
              <a:t> The machine learning model.</a:t>
            </a:r>
          </a:p>
          <a:p>
            <a:pPr algn="l" marL="0" indent="0" lvl="0">
              <a:lnSpc>
                <a:spcPts val="3299"/>
              </a:lnSpc>
            </a:pPr>
          </a:p>
        </p:txBody>
      </p:sp>
    </p:spTree>
  </p:cSld>
  <p:clrMapOvr>
    <a:masterClrMapping/>
  </p:clrMapOvr>
</p:sld>
</file>

<file path=ppt/slides/slide49.xml><?xml version="1.0" encoding="utf-8"?>
<p:sld xmlns:p="http://schemas.openxmlformats.org/presentationml/2006/main" xmlns:a="http://schemas.openxmlformats.org/drawingml/2006/main" xmlns:r="http://schemas.openxmlformats.org/officeDocument/2006/relationships">
  <p:cSld>
    <p:bg>
      <p:bgPr>
        <a:solidFill>
          <a:srgbClr val="FDFBFB"/>
        </a:solidFill>
      </p:bgPr>
    </p:bg>
    <p:spTree>
      <p:nvGrpSpPr>
        <p:cNvPr id="1" name=""/>
        <p:cNvGrpSpPr/>
        <p:nvPr/>
      </p:nvGrpSpPr>
      <p:grpSpPr>
        <a:xfrm>
          <a:off x="0" y="0"/>
          <a:ext cx="0" cy="0"/>
          <a:chOff x="0" y="0"/>
          <a:chExt cx="0" cy="0"/>
        </a:xfrm>
      </p:grpSpPr>
      <p:sp>
        <p:nvSpPr>
          <p:cNvPr name="Freeform 2" id="2"/>
          <p:cNvSpPr/>
          <p:nvPr/>
        </p:nvSpPr>
        <p:spPr>
          <a:xfrm flipH="false" flipV="false" rot="0">
            <a:off x="15047759" y="3749017"/>
            <a:ext cx="3240241" cy="6504134"/>
          </a:xfrm>
          <a:custGeom>
            <a:avLst/>
            <a:gdLst/>
            <a:ahLst/>
            <a:cxnLst/>
            <a:rect r="r" b="b" t="t" l="l"/>
            <a:pathLst>
              <a:path h="6504134" w="3240241">
                <a:moveTo>
                  <a:pt x="0" y="0"/>
                </a:moveTo>
                <a:lnTo>
                  <a:pt x="3240241" y="0"/>
                </a:lnTo>
                <a:lnTo>
                  <a:pt x="3240241" y="6504133"/>
                </a:lnTo>
                <a:lnTo>
                  <a:pt x="0" y="650413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3032403" y="-1448305"/>
            <a:ext cx="5255597" cy="13183610"/>
            <a:chOff x="0" y="0"/>
            <a:chExt cx="1384190" cy="3472227"/>
          </a:xfrm>
        </p:grpSpPr>
        <p:sp>
          <p:nvSpPr>
            <p:cNvPr name="Freeform 4" id="4"/>
            <p:cNvSpPr/>
            <p:nvPr/>
          </p:nvSpPr>
          <p:spPr>
            <a:xfrm flipH="false" flipV="false" rot="0">
              <a:off x="0" y="0"/>
              <a:ext cx="1384190" cy="3472226"/>
            </a:xfrm>
            <a:custGeom>
              <a:avLst/>
              <a:gdLst/>
              <a:ahLst/>
              <a:cxnLst/>
              <a:rect r="r" b="b" t="t" l="l"/>
              <a:pathLst>
                <a:path h="3472226" w="1384190">
                  <a:moveTo>
                    <a:pt x="0" y="0"/>
                  </a:moveTo>
                  <a:lnTo>
                    <a:pt x="1384190" y="0"/>
                  </a:lnTo>
                  <a:lnTo>
                    <a:pt x="1384190" y="3472226"/>
                  </a:lnTo>
                  <a:lnTo>
                    <a:pt x="0" y="3472226"/>
                  </a:lnTo>
                  <a:close/>
                </a:path>
              </a:pathLst>
            </a:custGeom>
            <a:solidFill>
              <a:srgbClr val="106861"/>
            </a:solidFill>
          </p:spPr>
        </p:sp>
        <p:sp>
          <p:nvSpPr>
            <p:cNvPr name="TextBox 5" id="5"/>
            <p:cNvSpPr txBox="true"/>
            <p:nvPr/>
          </p:nvSpPr>
          <p:spPr>
            <a:xfrm>
              <a:off x="0" y="-19050"/>
              <a:ext cx="1384190" cy="3491277"/>
            </a:xfrm>
            <a:prstGeom prst="rect">
              <a:avLst/>
            </a:prstGeom>
          </p:spPr>
          <p:txBody>
            <a:bodyPr anchor="ctr" rtlCol="false" tIns="50800" lIns="50800" bIns="50800" rIns="50800"/>
            <a:lstStyle/>
            <a:p>
              <a:pPr algn="ctr">
                <a:lnSpc>
                  <a:spcPts val="2859"/>
                </a:lnSpc>
              </a:pPr>
            </a:p>
          </p:txBody>
        </p:sp>
      </p:grpSp>
      <p:grpSp>
        <p:nvGrpSpPr>
          <p:cNvPr name="Group 6" id="6"/>
          <p:cNvGrpSpPr/>
          <p:nvPr/>
        </p:nvGrpSpPr>
        <p:grpSpPr>
          <a:xfrm rot="0">
            <a:off x="1057435" y="3489495"/>
            <a:ext cx="78988" cy="3562352"/>
            <a:chOff x="0" y="0"/>
            <a:chExt cx="20803" cy="938233"/>
          </a:xfrm>
        </p:grpSpPr>
        <p:sp>
          <p:nvSpPr>
            <p:cNvPr name="Freeform 7" id="7"/>
            <p:cNvSpPr/>
            <p:nvPr/>
          </p:nvSpPr>
          <p:spPr>
            <a:xfrm flipH="false" flipV="false" rot="0">
              <a:off x="0" y="0"/>
              <a:ext cx="20803" cy="938233"/>
            </a:xfrm>
            <a:custGeom>
              <a:avLst/>
              <a:gdLst/>
              <a:ahLst/>
              <a:cxnLst/>
              <a:rect r="r" b="b" t="t" l="l"/>
              <a:pathLst>
                <a:path h="938233" w="20803">
                  <a:moveTo>
                    <a:pt x="0" y="0"/>
                  </a:moveTo>
                  <a:lnTo>
                    <a:pt x="20803" y="0"/>
                  </a:lnTo>
                  <a:lnTo>
                    <a:pt x="20803" y="938233"/>
                  </a:lnTo>
                  <a:lnTo>
                    <a:pt x="0" y="938233"/>
                  </a:lnTo>
                  <a:close/>
                </a:path>
              </a:pathLst>
            </a:custGeom>
            <a:solidFill>
              <a:srgbClr val="123D33"/>
            </a:solidFill>
            <a:ln cap="sq">
              <a:noFill/>
              <a:prstDash val="solid"/>
              <a:miter/>
            </a:ln>
          </p:spPr>
        </p:sp>
        <p:sp>
          <p:nvSpPr>
            <p:cNvPr name="TextBox 8" id="8"/>
            <p:cNvSpPr txBox="true"/>
            <p:nvPr/>
          </p:nvSpPr>
          <p:spPr>
            <a:xfrm>
              <a:off x="0" y="-19050"/>
              <a:ext cx="20803" cy="957283"/>
            </a:xfrm>
            <a:prstGeom prst="rect">
              <a:avLst/>
            </a:prstGeom>
          </p:spPr>
          <p:txBody>
            <a:bodyPr anchor="ctr" rtlCol="false" tIns="50800" lIns="50800" bIns="50800" rIns="50800"/>
            <a:lstStyle/>
            <a:p>
              <a:pPr algn="ctr" marL="0" indent="0" lvl="0">
                <a:lnSpc>
                  <a:spcPts val="2859"/>
                </a:lnSpc>
                <a:spcBef>
                  <a:spcPct val="0"/>
                </a:spcBef>
              </a:pPr>
            </a:p>
          </p:txBody>
        </p:sp>
      </p:grpSp>
      <p:grpSp>
        <p:nvGrpSpPr>
          <p:cNvPr name="Group 9" id="9"/>
          <p:cNvGrpSpPr/>
          <p:nvPr/>
        </p:nvGrpSpPr>
        <p:grpSpPr>
          <a:xfrm rot="0">
            <a:off x="10685200" y="3014260"/>
            <a:ext cx="5178526" cy="4863033"/>
            <a:chOff x="0" y="0"/>
            <a:chExt cx="1363892" cy="1280799"/>
          </a:xfrm>
        </p:grpSpPr>
        <p:sp>
          <p:nvSpPr>
            <p:cNvPr name="Freeform 10" id="10"/>
            <p:cNvSpPr/>
            <p:nvPr/>
          </p:nvSpPr>
          <p:spPr>
            <a:xfrm flipH="false" flipV="false" rot="0">
              <a:off x="0" y="0"/>
              <a:ext cx="1363892" cy="1280799"/>
            </a:xfrm>
            <a:custGeom>
              <a:avLst/>
              <a:gdLst/>
              <a:ahLst/>
              <a:cxnLst/>
              <a:rect r="r" b="b" t="t" l="l"/>
              <a:pathLst>
                <a:path h="1280799" w="1363892">
                  <a:moveTo>
                    <a:pt x="0" y="0"/>
                  </a:moveTo>
                  <a:lnTo>
                    <a:pt x="1363892" y="0"/>
                  </a:lnTo>
                  <a:lnTo>
                    <a:pt x="1363892" y="1280799"/>
                  </a:lnTo>
                  <a:lnTo>
                    <a:pt x="0" y="1280799"/>
                  </a:lnTo>
                  <a:close/>
                </a:path>
              </a:pathLst>
            </a:custGeom>
            <a:solidFill>
              <a:srgbClr val="106861"/>
            </a:solidFill>
          </p:spPr>
        </p:sp>
        <p:sp>
          <p:nvSpPr>
            <p:cNvPr name="TextBox 11" id="11"/>
            <p:cNvSpPr txBox="true"/>
            <p:nvPr/>
          </p:nvSpPr>
          <p:spPr>
            <a:xfrm>
              <a:off x="0" y="-38100"/>
              <a:ext cx="1363892" cy="1318899"/>
            </a:xfrm>
            <a:prstGeom prst="rect">
              <a:avLst/>
            </a:prstGeom>
          </p:spPr>
          <p:txBody>
            <a:bodyPr anchor="ctr" rtlCol="false" tIns="50800" lIns="50800" bIns="50800" rIns="50800"/>
            <a:lstStyle/>
            <a:p>
              <a:pPr algn="ctr">
                <a:lnSpc>
                  <a:spcPts val="2756"/>
                </a:lnSpc>
              </a:pPr>
            </a:p>
          </p:txBody>
        </p:sp>
      </p:grpSp>
      <p:sp>
        <p:nvSpPr>
          <p:cNvPr name="Freeform 12" id="12"/>
          <p:cNvSpPr/>
          <p:nvPr/>
        </p:nvSpPr>
        <p:spPr>
          <a:xfrm flipH="false" flipV="false" rot="0">
            <a:off x="11137307" y="3489495"/>
            <a:ext cx="3910452" cy="3910452"/>
          </a:xfrm>
          <a:custGeom>
            <a:avLst/>
            <a:gdLst/>
            <a:ahLst/>
            <a:cxnLst/>
            <a:rect r="r" b="b" t="t" l="l"/>
            <a:pathLst>
              <a:path h="3910452" w="3910452">
                <a:moveTo>
                  <a:pt x="0" y="0"/>
                </a:moveTo>
                <a:lnTo>
                  <a:pt x="3910452" y="0"/>
                </a:lnTo>
                <a:lnTo>
                  <a:pt x="3910452" y="3910453"/>
                </a:lnTo>
                <a:lnTo>
                  <a:pt x="0" y="3910453"/>
                </a:lnTo>
                <a:lnTo>
                  <a:pt x="0" y="0"/>
                </a:lnTo>
                <a:close/>
              </a:path>
            </a:pathLst>
          </a:custGeom>
          <a:blipFill>
            <a:blip r:embed="rId4"/>
            <a:stretch>
              <a:fillRect l="0" t="0" r="0" b="0"/>
            </a:stretch>
          </a:blipFill>
        </p:spPr>
      </p:sp>
      <p:sp>
        <p:nvSpPr>
          <p:cNvPr name="TextBox 13" id="13"/>
          <p:cNvSpPr txBox="true"/>
          <p:nvPr/>
        </p:nvSpPr>
        <p:spPr>
          <a:xfrm rot="0">
            <a:off x="1057435" y="1694603"/>
            <a:ext cx="10471207" cy="1224407"/>
          </a:xfrm>
          <a:prstGeom prst="rect">
            <a:avLst/>
          </a:prstGeom>
        </p:spPr>
        <p:txBody>
          <a:bodyPr anchor="t" rtlCol="false" tIns="0" lIns="0" bIns="0" rIns="0">
            <a:spAutoFit/>
          </a:bodyPr>
          <a:lstStyle/>
          <a:p>
            <a:pPr algn="l">
              <a:lnSpc>
                <a:spcPts val="4914"/>
              </a:lnSpc>
            </a:pPr>
            <a:r>
              <a:rPr lang="en-US" sz="3510" spc="-70" b="true">
                <a:solidFill>
                  <a:srgbClr val="191919"/>
                </a:solidFill>
                <a:latin typeface="Open Sauce Bold"/>
                <a:ea typeface="Open Sauce Bold"/>
                <a:cs typeface="Open Sauce Bold"/>
                <a:sym typeface="Open Sauce Bold"/>
              </a:rPr>
              <a:t>facilitates sharing the project with others after deployment</a:t>
            </a:r>
          </a:p>
        </p:txBody>
      </p:sp>
      <p:sp>
        <p:nvSpPr>
          <p:cNvPr name="TextBox 14" id="14"/>
          <p:cNvSpPr txBox="true"/>
          <p:nvPr/>
        </p:nvSpPr>
        <p:spPr>
          <a:xfrm rot="0">
            <a:off x="1309700" y="3899352"/>
            <a:ext cx="8855721" cy="1546425"/>
          </a:xfrm>
          <a:prstGeom prst="rect">
            <a:avLst/>
          </a:prstGeom>
        </p:spPr>
        <p:txBody>
          <a:bodyPr anchor="t" rtlCol="false" tIns="0" lIns="0" bIns="0" rIns="0">
            <a:spAutoFit/>
          </a:bodyPr>
          <a:lstStyle/>
          <a:p>
            <a:pPr algn="l">
              <a:lnSpc>
                <a:spcPts val="4195"/>
              </a:lnSpc>
            </a:pPr>
            <a:r>
              <a:rPr lang="en-US" sz="3018" spc="241">
                <a:solidFill>
                  <a:srgbClr val="044250"/>
                </a:solidFill>
                <a:latin typeface="Open Sauce"/>
                <a:ea typeface="Open Sauce"/>
                <a:cs typeface="Open Sauce"/>
                <a:sym typeface="Open Sauce"/>
              </a:rPr>
              <a:t>•You can find the application code on GitHub at the following link or QR code</a:t>
            </a:r>
          </a:p>
          <a:p>
            <a:pPr algn="l">
              <a:lnSpc>
                <a:spcPts val="4195"/>
              </a:lnSpc>
            </a:pPr>
          </a:p>
        </p:txBody>
      </p:sp>
      <p:sp>
        <p:nvSpPr>
          <p:cNvPr name="TextBox 15" id="15"/>
          <p:cNvSpPr txBox="true"/>
          <p:nvPr/>
        </p:nvSpPr>
        <p:spPr>
          <a:xfrm rot="0">
            <a:off x="1482951" y="5711939"/>
            <a:ext cx="8855721" cy="1022550"/>
          </a:xfrm>
          <a:prstGeom prst="rect">
            <a:avLst/>
          </a:prstGeom>
        </p:spPr>
        <p:txBody>
          <a:bodyPr anchor="t" rtlCol="false" tIns="0" lIns="0" bIns="0" rIns="0">
            <a:spAutoFit/>
          </a:bodyPr>
          <a:lstStyle/>
          <a:p>
            <a:pPr algn="l">
              <a:lnSpc>
                <a:spcPts val="4195"/>
              </a:lnSpc>
            </a:pPr>
            <a:r>
              <a:rPr lang="en-US" sz="3018" spc="241" u="sng">
                <a:solidFill>
                  <a:srgbClr val="27201E"/>
                </a:solidFill>
                <a:latin typeface="Open Sauce"/>
                <a:ea typeface="Open Sauce"/>
                <a:cs typeface="Open Sauce"/>
                <a:sym typeface="Open Sauce"/>
                <a:hlinkClick r:id="rId5" tooltip="https://maha-esam-predict-price-carapp-vb8ama.streamlit.app"/>
              </a:rPr>
              <a:t>https://maha-esam-predict-price-carapp-vb8ama.streamlit.app/ </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58836" y="-806206"/>
            <a:ext cx="7724364" cy="5314938"/>
            <a:chOff x="0" y="0"/>
            <a:chExt cx="2034400" cy="1399819"/>
          </a:xfrm>
        </p:grpSpPr>
        <p:sp>
          <p:nvSpPr>
            <p:cNvPr name="Freeform 3" id="3"/>
            <p:cNvSpPr/>
            <p:nvPr/>
          </p:nvSpPr>
          <p:spPr>
            <a:xfrm flipH="false" flipV="false" rot="0">
              <a:off x="0" y="0"/>
              <a:ext cx="2034400" cy="1399819"/>
            </a:xfrm>
            <a:custGeom>
              <a:avLst/>
              <a:gdLst/>
              <a:ahLst/>
              <a:cxnLst/>
              <a:rect r="r" b="b" t="t" l="l"/>
              <a:pathLst>
                <a:path h="1399819" w="2034400">
                  <a:moveTo>
                    <a:pt x="0" y="0"/>
                  </a:moveTo>
                  <a:lnTo>
                    <a:pt x="2034400" y="0"/>
                  </a:lnTo>
                  <a:lnTo>
                    <a:pt x="2034400" y="1399819"/>
                  </a:lnTo>
                  <a:lnTo>
                    <a:pt x="0" y="1399819"/>
                  </a:lnTo>
                  <a:close/>
                </a:path>
              </a:pathLst>
            </a:custGeom>
            <a:solidFill>
              <a:srgbClr val="41A3A6"/>
            </a:solidFill>
          </p:spPr>
        </p:sp>
        <p:sp>
          <p:nvSpPr>
            <p:cNvPr name="TextBox 4" id="4"/>
            <p:cNvSpPr txBox="true"/>
            <p:nvPr/>
          </p:nvSpPr>
          <p:spPr>
            <a:xfrm>
              <a:off x="0" y="-38100"/>
              <a:ext cx="2034400" cy="1437919"/>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306423" y="-518248"/>
            <a:ext cx="9952413" cy="5026980"/>
            <a:chOff x="0" y="0"/>
            <a:chExt cx="2621212" cy="1323978"/>
          </a:xfrm>
        </p:grpSpPr>
        <p:sp>
          <p:nvSpPr>
            <p:cNvPr name="Freeform 6" id="6"/>
            <p:cNvSpPr/>
            <p:nvPr/>
          </p:nvSpPr>
          <p:spPr>
            <a:xfrm flipH="false" flipV="false" rot="0">
              <a:off x="0" y="0"/>
              <a:ext cx="2621212" cy="1323978"/>
            </a:xfrm>
            <a:custGeom>
              <a:avLst/>
              <a:gdLst/>
              <a:ahLst/>
              <a:cxnLst/>
              <a:rect r="r" b="b" t="t" l="l"/>
              <a:pathLst>
                <a:path h="1323978" w="2621212">
                  <a:moveTo>
                    <a:pt x="0" y="0"/>
                  </a:moveTo>
                  <a:lnTo>
                    <a:pt x="2621212" y="0"/>
                  </a:lnTo>
                  <a:lnTo>
                    <a:pt x="2621212" y="1323978"/>
                  </a:lnTo>
                  <a:lnTo>
                    <a:pt x="0" y="1323978"/>
                  </a:lnTo>
                  <a:close/>
                </a:path>
              </a:pathLst>
            </a:custGeom>
            <a:solidFill>
              <a:srgbClr val="0C4E50"/>
            </a:solidFill>
          </p:spPr>
        </p:sp>
        <p:sp>
          <p:nvSpPr>
            <p:cNvPr name="TextBox 7" id="7"/>
            <p:cNvSpPr txBox="true"/>
            <p:nvPr/>
          </p:nvSpPr>
          <p:spPr>
            <a:xfrm>
              <a:off x="0" y="-38100"/>
              <a:ext cx="2621212" cy="1362078"/>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532072" y="8999826"/>
            <a:ext cx="2948212" cy="748366"/>
          </a:xfrm>
          <a:custGeom>
            <a:avLst/>
            <a:gdLst/>
            <a:ahLst/>
            <a:cxnLst/>
            <a:rect r="r" b="b" t="t" l="l"/>
            <a:pathLst>
              <a:path h="748366" w="2948212">
                <a:moveTo>
                  <a:pt x="0" y="0"/>
                </a:moveTo>
                <a:lnTo>
                  <a:pt x="2948212" y="0"/>
                </a:lnTo>
                <a:lnTo>
                  <a:pt x="2948212" y="748365"/>
                </a:lnTo>
                <a:lnTo>
                  <a:pt x="0" y="74836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9" id="9"/>
          <p:cNvGrpSpPr/>
          <p:nvPr/>
        </p:nvGrpSpPr>
        <p:grpSpPr>
          <a:xfrm rot="0">
            <a:off x="17678400" y="0"/>
            <a:ext cx="609600" cy="10287000"/>
            <a:chOff x="0" y="0"/>
            <a:chExt cx="160553" cy="2709333"/>
          </a:xfrm>
        </p:grpSpPr>
        <p:sp>
          <p:nvSpPr>
            <p:cNvPr name="Freeform 10" id="10"/>
            <p:cNvSpPr/>
            <p:nvPr/>
          </p:nvSpPr>
          <p:spPr>
            <a:xfrm flipH="false" flipV="false" rot="0">
              <a:off x="0" y="0"/>
              <a:ext cx="160553" cy="2709333"/>
            </a:xfrm>
            <a:custGeom>
              <a:avLst/>
              <a:gdLst/>
              <a:ahLst/>
              <a:cxnLst/>
              <a:rect r="r" b="b" t="t" l="l"/>
              <a:pathLst>
                <a:path h="2709333" w="160553">
                  <a:moveTo>
                    <a:pt x="0" y="0"/>
                  </a:moveTo>
                  <a:lnTo>
                    <a:pt x="160553" y="0"/>
                  </a:lnTo>
                  <a:lnTo>
                    <a:pt x="160553" y="2709333"/>
                  </a:lnTo>
                  <a:lnTo>
                    <a:pt x="0" y="2709333"/>
                  </a:lnTo>
                  <a:close/>
                </a:path>
              </a:pathLst>
            </a:custGeom>
            <a:solidFill>
              <a:srgbClr val="D7E9EB"/>
            </a:solidFill>
          </p:spPr>
        </p:sp>
        <p:sp>
          <p:nvSpPr>
            <p:cNvPr name="TextBox 11" id="11"/>
            <p:cNvSpPr txBox="true"/>
            <p:nvPr/>
          </p:nvSpPr>
          <p:spPr>
            <a:xfrm>
              <a:off x="0" y="-38100"/>
              <a:ext cx="160553" cy="2747433"/>
            </a:xfrm>
            <a:prstGeom prst="rect">
              <a:avLst/>
            </a:prstGeom>
          </p:spPr>
          <p:txBody>
            <a:bodyPr anchor="ctr" rtlCol="false" tIns="50800" lIns="50800" bIns="50800" rIns="50800"/>
            <a:lstStyle/>
            <a:p>
              <a:pPr algn="ctr">
                <a:lnSpc>
                  <a:spcPts val="2659"/>
                </a:lnSpc>
              </a:pPr>
            </a:p>
          </p:txBody>
        </p:sp>
      </p:grpSp>
      <p:sp>
        <p:nvSpPr>
          <p:cNvPr name="Freeform 12" id="12"/>
          <p:cNvSpPr/>
          <p:nvPr/>
        </p:nvSpPr>
        <p:spPr>
          <a:xfrm flipH="false" flipV="false" rot="0">
            <a:off x="473594" y="461309"/>
            <a:ext cx="2948212" cy="748366"/>
          </a:xfrm>
          <a:custGeom>
            <a:avLst/>
            <a:gdLst/>
            <a:ahLst/>
            <a:cxnLst/>
            <a:rect r="r" b="b" t="t" l="l"/>
            <a:pathLst>
              <a:path h="748366" w="2948212">
                <a:moveTo>
                  <a:pt x="0" y="0"/>
                </a:moveTo>
                <a:lnTo>
                  <a:pt x="2948212" y="0"/>
                </a:lnTo>
                <a:lnTo>
                  <a:pt x="2948212" y="748366"/>
                </a:lnTo>
                <a:lnTo>
                  <a:pt x="0" y="7483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3" id="13"/>
          <p:cNvSpPr/>
          <p:nvPr/>
        </p:nvSpPr>
        <p:spPr>
          <a:xfrm flipH="false" flipV="false" rot="0">
            <a:off x="1947700" y="4900664"/>
            <a:ext cx="13638607" cy="4655093"/>
          </a:xfrm>
          <a:custGeom>
            <a:avLst/>
            <a:gdLst/>
            <a:ahLst/>
            <a:cxnLst/>
            <a:rect r="r" b="b" t="t" l="l"/>
            <a:pathLst>
              <a:path h="4655093" w="13638607">
                <a:moveTo>
                  <a:pt x="0" y="0"/>
                </a:moveTo>
                <a:lnTo>
                  <a:pt x="13638607" y="0"/>
                </a:lnTo>
                <a:lnTo>
                  <a:pt x="13638607" y="4655093"/>
                </a:lnTo>
                <a:lnTo>
                  <a:pt x="0" y="4655093"/>
                </a:lnTo>
                <a:lnTo>
                  <a:pt x="0" y="0"/>
                </a:lnTo>
                <a:close/>
              </a:path>
            </a:pathLst>
          </a:custGeom>
          <a:blipFill>
            <a:blip r:embed="rId4"/>
            <a:stretch>
              <a:fillRect l="0" t="0" r="0" b="0"/>
            </a:stretch>
          </a:blipFill>
        </p:spPr>
      </p:sp>
      <p:sp>
        <p:nvSpPr>
          <p:cNvPr name="TextBox 14" id="14"/>
          <p:cNvSpPr txBox="true"/>
          <p:nvPr/>
        </p:nvSpPr>
        <p:spPr>
          <a:xfrm rot="0">
            <a:off x="4474160" y="815833"/>
            <a:ext cx="9483479" cy="2070860"/>
          </a:xfrm>
          <a:prstGeom prst="rect">
            <a:avLst/>
          </a:prstGeom>
        </p:spPr>
        <p:txBody>
          <a:bodyPr anchor="t" rtlCol="false" tIns="0" lIns="0" bIns="0" rIns="0">
            <a:spAutoFit/>
          </a:bodyPr>
          <a:lstStyle/>
          <a:p>
            <a:pPr algn="l">
              <a:lnSpc>
                <a:spcPts val="8167"/>
              </a:lnSpc>
            </a:pPr>
            <a:r>
              <a:rPr lang="en-US" sz="6805">
                <a:solidFill>
                  <a:srgbClr val="FFFFFF"/>
                </a:solidFill>
                <a:latin typeface="Corben"/>
                <a:ea typeface="Corben"/>
                <a:cs typeface="Corben"/>
                <a:sym typeface="Corben"/>
              </a:rPr>
              <a:t>Data </a:t>
            </a:r>
          </a:p>
          <a:p>
            <a:pPr algn="l" marL="0" indent="0" lvl="0">
              <a:lnSpc>
                <a:spcPts val="8167"/>
              </a:lnSpc>
            </a:pPr>
            <a:r>
              <a:rPr lang="en-US" sz="6805">
                <a:solidFill>
                  <a:srgbClr val="FFFFFF"/>
                </a:solidFill>
                <a:latin typeface="Corben"/>
                <a:ea typeface="Corben"/>
                <a:cs typeface="Corben"/>
                <a:sym typeface="Corben"/>
              </a:rPr>
              <a:t>preprocessing  steps</a:t>
            </a:r>
          </a:p>
        </p:txBody>
      </p:sp>
    </p:spTree>
  </p:cSld>
  <p:clrMapOvr>
    <a:masterClrMapping/>
  </p:clrMapOvr>
</p:sld>
</file>

<file path=ppt/slides/slide5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8748961" y="2035651"/>
            <a:ext cx="787036" cy="1251069"/>
          </a:xfrm>
          <a:custGeom>
            <a:avLst/>
            <a:gdLst/>
            <a:ahLst/>
            <a:cxnLst/>
            <a:rect r="r" b="b" t="t" l="l"/>
            <a:pathLst>
              <a:path h="1251069" w="787036">
                <a:moveTo>
                  <a:pt x="0" y="0"/>
                </a:moveTo>
                <a:lnTo>
                  <a:pt x="787036" y="0"/>
                </a:lnTo>
                <a:lnTo>
                  <a:pt x="787036" y="1251069"/>
                </a:lnTo>
                <a:lnTo>
                  <a:pt x="0" y="125106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0" y="0"/>
            <a:ext cx="1028700" cy="10287000"/>
            <a:chOff x="0" y="0"/>
            <a:chExt cx="270933" cy="2709333"/>
          </a:xfrm>
        </p:grpSpPr>
        <p:sp>
          <p:nvSpPr>
            <p:cNvPr name="Freeform 4" id="4"/>
            <p:cNvSpPr/>
            <p:nvPr/>
          </p:nvSpPr>
          <p:spPr>
            <a:xfrm flipH="false" flipV="false" rot="0">
              <a:off x="0" y="0"/>
              <a:ext cx="270933" cy="2709333"/>
            </a:xfrm>
            <a:custGeom>
              <a:avLst/>
              <a:gdLst/>
              <a:ahLst/>
              <a:cxnLst/>
              <a:rect r="r" b="b" t="t" l="l"/>
              <a:pathLst>
                <a:path h="2709333" w="270933">
                  <a:moveTo>
                    <a:pt x="0" y="0"/>
                  </a:moveTo>
                  <a:lnTo>
                    <a:pt x="270933" y="0"/>
                  </a:lnTo>
                  <a:lnTo>
                    <a:pt x="270933" y="2709333"/>
                  </a:lnTo>
                  <a:lnTo>
                    <a:pt x="0" y="2709333"/>
                  </a:lnTo>
                  <a:close/>
                </a:path>
              </a:pathLst>
            </a:custGeom>
            <a:solidFill>
              <a:srgbClr val="1E7476"/>
            </a:solidFill>
          </p:spPr>
        </p:sp>
        <p:sp>
          <p:nvSpPr>
            <p:cNvPr name="TextBox 5" id="5"/>
            <p:cNvSpPr txBox="true"/>
            <p:nvPr/>
          </p:nvSpPr>
          <p:spPr>
            <a:xfrm>
              <a:off x="0" y="-38100"/>
              <a:ext cx="270933" cy="2747433"/>
            </a:xfrm>
            <a:prstGeom prst="rect">
              <a:avLst/>
            </a:prstGeom>
          </p:spPr>
          <p:txBody>
            <a:bodyPr anchor="ctr" rtlCol="false" tIns="50800" lIns="50800" bIns="50800" rIns="50800"/>
            <a:lstStyle/>
            <a:p>
              <a:pPr algn="ctr">
                <a:lnSpc>
                  <a:spcPts val="3359"/>
                </a:lnSpc>
              </a:pPr>
            </a:p>
          </p:txBody>
        </p:sp>
      </p:grpSp>
      <p:sp>
        <p:nvSpPr>
          <p:cNvPr name="TextBox 6" id="6"/>
          <p:cNvSpPr txBox="true"/>
          <p:nvPr/>
        </p:nvSpPr>
        <p:spPr>
          <a:xfrm rot="0">
            <a:off x="2600348" y="4309627"/>
            <a:ext cx="13087304" cy="2670452"/>
          </a:xfrm>
          <a:prstGeom prst="rect">
            <a:avLst/>
          </a:prstGeom>
        </p:spPr>
        <p:txBody>
          <a:bodyPr anchor="t" rtlCol="false" tIns="0" lIns="0" bIns="0" rIns="0">
            <a:spAutoFit/>
          </a:bodyPr>
          <a:lstStyle/>
          <a:p>
            <a:pPr algn="ctr" marL="0" indent="0" lvl="0">
              <a:lnSpc>
                <a:spcPts val="21859"/>
              </a:lnSpc>
            </a:pPr>
            <a:r>
              <a:rPr lang="en-US" sz="15614">
                <a:solidFill>
                  <a:srgbClr val="4B4545"/>
                </a:solidFill>
                <a:latin typeface="Corben"/>
                <a:ea typeface="Corben"/>
                <a:cs typeface="Corben"/>
                <a:sym typeface="Corben"/>
              </a:rPr>
              <a:t>Thank You</a:t>
            </a:r>
          </a:p>
        </p:txBody>
      </p:sp>
      <p:sp>
        <p:nvSpPr>
          <p:cNvPr name="TextBox 7" id="7"/>
          <p:cNvSpPr txBox="true"/>
          <p:nvPr/>
        </p:nvSpPr>
        <p:spPr>
          <a:xfrm rot="0">
            <a:off x="6003792" y="7189629"/>
            <a:ext cx="6280417" cy="537845"/>
          </a:xfrm>
          <a:prstGeom prst="rect">
            <a:avLst/>
          </a:prstGeom>
        </p:spPr>
        <p:txBody>
          <a:bodyPr anchor="t" rtlCol="false" tIns="0" lIns="0" bIns="0" rIns="0">
            <a:spAutoFit/>
          </a:bodyPr>
          <a:lstStyle/>
          <a:p>
            <a:pPr algn="ctr" marL="0" indent="0" lvl="0">
              <a:lnSpc>
                <a:spcPts val="4479"/>
              </a:lnSpc>
              <a:spcBef>
                <a:spcPct val="0"/>
              </a:spcBef>
            </a:pPr>
            <a:r>
              <a:rPr lang="en-US" sz="3199" spc="639">
                <a:solidFill>
                  <a:srgbClr val="4B4545"/>
                </a:solidFill>
                <a:latin typeface="Open Sans"/>
                <a:ea typeface="Open Sans"/>
                <a:cs typeface="Open Sans"/>
                <a:sym typeface="Open Sans"/>
              </a:rPr>
              <a:t>24 oct, 2024</a:t>
            </a:r>
          </a:p>
        </p:txBody>
      </p:sp>
      <p:grpSp>
        <p:nvGrpSpPr>
          <p:cNvPr name="Group 8" id="8"/>
          <p:cNvGrpSpPr/>
          <p:nvPr/>
        </p:nvGrpSpPr>
        <p:grpSpPr>
          <a:xfrm rot="0">
            <a:off x="17256258" y="0"/>
            <a:ext cx="1028700" cy="10287000"/>
            <a:chOff x="0" y="0"/>
            <a:chExt cx="270933" cy="2709333"/>
          </a:xfrm>
        </p:grpSpPr>
        <p:sp>
          <p:nvSpPr>
            <p:cNvPr name="Freeform 9" id="9"/>
            <p:cNvSpPr/>
            <p:nvPr/>
          </p:nvSpPr>
          <p:spPr>
            <a:xfrm flipH="false" flipV="false" rot="0">
              <a:off x="0" y="0"/>
              <a:ext cx="270933" cy="2709333"/>
            </a:xfrm>
            <a:custGeom>
              <a:avLst/>
              <a:gdLst/>
              <a:ahLst/>
              <a:cxnLst/>
              <a:rect r="r" b="b" t="t" l="l"/>
              <a:pathLst>
                <a:path h="2709333" w="270933">
                  <a:moveTo>
                    <a:pt x="0" y="0"/>
                  </a:moveTo>
                  <a:lnTo>
                    <a:pt x="270933" y="0"/>
                  </a:lnTo>
                  <a:lnTo>
                    <a:pt x="270933" y="2709333"/>
                  </a:lnTo>
                  <a:lnTo>
                    <a:pt x="0" y="2709333"/>
                  </a:lnTo>
                  <a:close/>
                </a:path>
              </a:pathLst>
            </a:custGeom>
            <a:solidFill>
              <a:srgbClr val="1E7476"/>
            </a:solidFill>
          </p:spPr>
        </p:sp>
        <p:sp>
          <p:nvSpPr>
            <p:cNvPr name="TextBox 10" id="10"/>
            <p:cNvSpPr txBox="true"/>
            <p:nvPr/>
          </p:nvSpPr>
          <p:spPr>
            <a:xfrm>
              <a:off x="0" y="-38100"/>
              <a:ext cx="270933" cy="2747433"/>
            </a:xfrm>
            <a:prstGeom prst="rect">
              <a:avLst/>
            </a:prstGeom>
          </p:spPr>
          <p:txBody>
            <a:bodyPr anchor="ctr" rtlCol="false" tIns="50800" lIns="50800" bIns="50800" rIns="50800"/>
            <a:lstStyle/>
            <a:p>
              <a:pPr algn="ctr">
                <a:lnSpc>
                  <a:spcPts val="3359"/>
                </a:lnSpc>
              </a:pPr>
            </a:p>
          </p:txBody>
        </p:sp>
      </p:grpSp>
      <p:sp>
        <p:nvSpPr>
          <p:cNvPr name="AutoShape 11" id="11"/>
          <p:cNvSpPr/>
          <p:nvPr/>
        </p:nvSpPr>
        <p:spPr>
          <a:xfrm>
            <a:off x="1828578" y="966788"/>
            <a:ext cx="4876948" cy="0"/>
          </a:xfrm>
          <a:prstGeom prst="line">
            <a:avLst/>
          </a:prstGeom>
          <a:ln cap="rnd" w="123825">
            <a:solidFill>
              <a:srgbClr val="F25426"/>
            </a:solidFill>
            <a:prstDash val="sysDot"/>
            <a:headEnd type="none" len="sm" w="sm"/>
            <a:tailEnd type="none" len="sm" w="sm"/>
          </a:ln>
        </p:spPr>
      </p:sp>
      <p:sp>
        <p:nvSpPr>
          <p:cNvPr name="AutoShape 12" id="12"/>
          <p:cNvSpPr/>
          <p:nvPr/>
        </p:nvSpPr>
        <p:spPr>
          <a:xfrm>
            <a:off x="11563397" y="9258300"/>
            <a:ext cx="4876948" cy="0"/>
          </a:xfrm>
          <a:prstGeom prst="line">
            <a:avLst/>
          </a:prstGeom>
          <a:ln cap="rnd" w="123825">
            <a:solidFill>
              <a:srgbClr val="F25426"/>
            </a:solidFill>
            <a:prstDash val="sysDot"/>
            <a:headEnd type="none" len="sm" w="sm"/>
            <a:tailEnd type="none" len="sm" w="sm"/>
          </a:ln>
        </p:spPr>
      </p:sp>
      <p:sp>
        <p:nvSpPr>
          <p:cNvPr name="Freeform 13" id="13"/>
          <p:cNvSpPr/>
          <p:nvPr/>
        </p:nvSpPr>
        <p:spPr>
          <a:xfrm flipH="false" flipV="false" rot="0">
            <a:off x="2600348" y="1986980"/>
            <a:ext cx="1624375" cy="1659642"/>
          </a:xfrm>
          <a:custGeom>
            <a:avLst/>
            <a:gdLst/>
            <a:ahLst/>
            <a:cxnLst/>
            <a:rect r="r" b="b" t="t" l="l"/>
            <a:pathLst>
              <a:path h="1659642" w="1624375">
                <a:moveTo>
                  <a:pt x="0" y="0"/>
                </a:moveTo>
                <a:lnTo>
                  <a:pt x="1624375" y="0"/>
                </a:lnTo>
                <a:lnTo>
                  <a:pt x="1624375" y="1659642"/>
                </a:lnTo>
                <a:lnTo>
                  <a:pt x="0" y="165964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4" id="14"/>
          <p:cNvSpPr/>
          <p:nvPr/>
        </p:nvSpPr>
        <p:spPr>
          <a:xfrm flipH="false" flipV="false" rot="0">
            <a:off x="5239207" y="1980003"/>
            <a:ext cx="1529169" cy="2094752"/>
          </a:xfrm>
          <a:custGeom>
            <a:avLst/>
            <a:gdLst/>
            <a:ahLst/>
            <a:cxnLst/>
            <a:rect r="r" b="b" t="t" l="l"/>
            <a:pathLst>
              <a:path h="2094752" w="1529169">
                <a:moveTo>
                  <a:pt x="0" y="0"/>
                </a:moveTo>
                <a:lnTo>
                  <a:pt x="1529169" y="0"/>
                </a:lnTo>
                <a:lnTo>
                  <a:pt x="1529169" y="2094752"/>
                </a:lnTo>
                <a:lnTo>
                  <a:pt x="0" y="209475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5" id="15"/>
          <p:cNvSpPr/>
          <p:nvPr/>
        </p:nvSpPr>
        <p:spPr>
          <a:xfrm flipH="false" flipV="false" rot="0">
            <a:off x="11142633" y="1980003"/>
            <a:ext cx="1739369" cy="1521158"/>
          </a:xfrm>
          <a:custGeom>
            <a:avLst/>
            <a:gdLst/>
            <a:ahLst/>
            <a:cxnLst/>
            <a:rect r="r" b="b" t="t" l="l"/>
            <a:pathLst>
              <a:path h="1521158" w="1739369">
                <a:moveTo>
                  <a:pt x="0" y="0"/>
                </a:moveTo>
                <a:lnTo>
                  <a:pt x="1739369" y="0"/>
                </a:lnTo>
                <a:lnTo>
                  <a:pt x="1739369" y="1521158"/>
                </a:lnTo>
                <a:lnTo>
                  <a:pt x="0" y="152115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6" id="16"/>
          <p:cNvSpPr/>
          <p:nvPr/>
        </p:nvSpPr>
        <p:spPr>
          <a:xfrm flipH="false" flipV="false" rot="0">
            <a:off x="14163973" y="1808692"/>
            <a:ext cx="1810315" cy="1704987"/>
          </a:xfrm>
          <a:custGeom>
            <a:avLst/>
            <a:gdLst/>
            <a:ahLst/>
            <a:cxnLst/>
            <a:rect r="r" b="b" t="t" l="l"/>
            <a:pathLst>
              <a:path h="1704987" w="1810315">
                <a:moveTo>
                  <a:pt x="0" y="0"/>
                </a:moveTo>
                <a:lnTo>
                  <a:pt x="1810315" y="0"/>
                </a:lnTo>
                <a:lnTo>
                  <a:pt x="1810315" y="1704987"/>
                </a:lnTo>
                <a:lnTo>
                  <a:pt x="0" y="1704987"/>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17" id="17"/>
          <p:cNvSpPr txBox="true"/>
          <p:nvPr/>
        </p:nvSpPr>
        <p:spPr>
          <a:xfrm rot="0">
            <a:off x="8790610" y="3482111"/>
            <a:ext cx="703739" cy="715010"/>
          </a:xfrm>
          <a:prstGeom prst="rect">
            <a:avLst/>
          </a:prstGeom>
        </p:spPr>
        <p:txBody>
          <a:bodyPr anchor="t" rtlCol="false" tIns="0" lIns="0" bIns="0" rIns="0">
            <a:spAutoFit/>
          </a:bodyPr>
          <a:lstStyle/>
          <a:p>
            <a:pPr algn="ctr">
              <a:lnSpc>
                <a:spcPts val="2859"/>
              </a:lnSpc>
              <a:spcBef>
                <a:spcPct val="0"/>
              </a:spcBef>
            </a:pPr>
            <a:r>
              <a:rPr lang="en-US" sz="2199">
                <a:solidFill>
                  <a:srgbClr val="4B4545"/>
                </a:solidFill>
                <a:latin typeface="Open Sauce"/>
                <a:ea typeface="Open Sauce"/>
                <a:cs typeface="Open Sauce"/>
                <a:sym typeface="Open Sauce"/>
              </a:rPr>
              <a:t>DEPI </a:t>
            </a:r>
          </a:p>
          <a:p>
            <a:pPr algn="ctr">
              <a:lnSpc>
                <a:spcPts val="2859"/>
              </a:lnSpc>
              <a:spcBef>
                <a:spcPct val="0"/>
              </a:spcBef>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EBE6E1"/>
        </a:solidFill>
      </p:bgPr>
    </p:bg>
    <p:spTree>
      <p:nvGrpSpPr>
        <p:cNvPr id="1" name=""/>
        <p:cNvGrpSpPr/>
        <p:nvPr/>
      </p:nvGrpSpPr>
      <p:grpSpPr>
        <a:xfrm>
          <a:off x="0" y="0"/>
          <a:ext cx="0" cy="0"/>
          <a:chOff x="0" y="0"/>
          <a:chExt cx="0" cy="0"/>
        </a:xfrm>
      </p:grpSpPr>
      <p:grpSp>
        <p:nvGrpSpPr>
          <p:cNvPr name="Group 2" id="2"/>
          <p:cNvGrpSpPr/>
          <p:nvPr/>
        </p:nvGrpSpPr>
        <p:grpSpPr>
          <a:xfrm rot="0">
            <a:off x="11609655" y="2647950"/>
            <a:ext cx="4694417" cy="4991100"/>
            <a:chOff x="0" y="0"/>
            <a:chExt cx="6259223" cy="6654800"/>
          </a:xfrm>
        </p:grpSpPr>
        <p:pic>
          <p:nvPicPr>
            <p:cNvPr name="Picture 3" id="3"/>
            <p:cNvPicPr>
              <a:picLocks noChangeAspect="true"/>
            </p:cNvPicPr>
            <p:nvPr/>
          </p:nvPicPr>
          <p:blipFill>
            <a:blip r:embed="rId2"/>
            <a:srcRect l="18667" t="0" r="18667" b="0"/>
            <a:stretch>
              <a:fillRect/>
            </a:stretch>
          </p:blipFill>
          <p:spPr>
            <a:xfrm flipH="false" flipV="false">
              <a:off x="0" y="0"/>
              <a:ext cx="6259223" cy="6654800"/>
            </a:xfrm>
            <a:prstGeom prst="rect">
              <a:avLst/>
            </a:prstGeom>
          </p:spPr>
        </p:pic>
      </p:grpSp>
      <p:grpSp>
        <p:nvGrpSpPr>
          <p:cNvPr name="Group 4" id="4"/>
          <p:cNvGrpSpPr/>
          <p:nvPr/>
        </p:nvGrpSpPr>
        <p:grpSpPr>
          <a:xfrm rot="0">
            <a:off x="232702" y="0"/>
            <a:ext cx="9144000" cy="10287000"/>
            <a:chOff x="0" y="0"/>
            <a:chExt cx="2408296" cy="2709333"/>
          </a:xfrm>
        </p:grpSpPr>
        <p:sp>
          <p:nvSpPr>
            <p:cNvPr name="Freeform 5" id="5"/>
            <p:cNvSpPr/>
            <p:nvPr/>
          </p:nvSpPr>
          <p:spPr>
            <a:xfrm flipH="false" flipV="false" rot="0">
              <a:off x="0" y="0"/>
              <a:ext cx="2408296" cy="2709333"/>
            </a:xfrm>
            <a:custGeom>
              <a:avLst/>
              <a:gdLst/>
              <a:ahLst/>
              <a:cxnLst/>
              <a:rect r="r" b="b" t="t" l="l"/>
              <a:pathLst>
                <a:path h="2709333" w="2408296">
                  <a:moveTo>
                    <a:pt x="0" y="0"/>
                  </a:moveTo>
                  <a:lnTo>
                    <a:pt x="2408296" y="0"/>
                  </a:lnTo>
                  <a:lnTo>
                    <a:pt x="2408296" y="2709333"/>
                  </a:lnTo>
                  <a:lnTo>
                    <a:pt x="0" y="2709333"/>
                  </a:lnTo>
                  <a:close/>
                </a:path>
              </a:pathLst>
            </a:custGeom>
            <a:solidFill>
              <a:srgbClr val="41A3A6"/>
            </a:solidFill>
          </p:spPr>
        </p:sp>
        <p:sp>
          <p:nvSpPr>
            <p:cNvPr name="TextBox 6" id="6"/>
            <p:cNvSpPr txBox="true"/>
            <p:nvPr/>
          </p:nvSpPr>
          <p:spPr>
            <a:xfrm>
              <a:off x="0" y="-38100"/>
              <a:ext cx="2408296" cy="2747433"/>
            </a:xfrm>
            <a:prstGeom prst="rect">
              <a:avLst/>
            </a:prstGeom>
          </p:spPr>
          <p:txBody>
            <a:bodyPr anchor="ctr" rtlCol="false" tIns="50800" lIns="50800" bIns="50800" rIns="50800"/>
            <a:lstStyle/>
            <a:p>
              <a:pPr algn="ctr">
                <a:lnSpc>
                  <a:spcPts val="2659"/>
                </a:lnSpc>
              </a:pPr>
            </a:p>
          </p:txBody>
        </p:sp>
      </p:grpSp>
      <p:sp>
        <p:nvSpPr>
          <p:cNvPr name="TextBox 7" id="7"/>
          <p:cNvSpPr txBox="true"/>
          <p:nvPr/>
        </p:nvSpPr>
        <p:spPr>
          <a:xfrm rot="0">
            <a:off x="536319" y="464540"/>
            <a:ext cx="8384471" cy="2183410"/>
          </a:xfrm>
          <a:prstGeom prst="rect">
            <a:avLst/>
          </a:prstGeom>
        </p:spPr>
        <p:txBody>
          <a:bodyPr anchor="t" rtlCol="false" tIns="0" lIns="0" bIns="0" rIns="0">
            <a:spAutoFit/>
          </a:bodyPr>
          <a:lstStyle/>
          <a:p>
            <a:pPr algn="l">
              <a:lnSpc>
                <a:spcPts val="8611"/>
              </a:lnSpc>
            </a:pPr>
            <a:r>
              <a:rPr lang="en-US" sz="7175">
                <a:solidFill>
                  <a:srgbClr val="FFFFFF"/>
                </a:solidFill>
                <a:latin typeface="Corben"/>
                <a:ea typeface="Corben"/>
                <a:cs typeface="Corben"/>
                <a:sym typeface="Corben"/>
              </a:rPr>
              <a:t>Data Collection</a:t>
            </a:r>
          </a:p>
          <a:p>
            <a:pPr algn="l" marL="0" indent="0" lvl="0">
              <a:lnSpc>
                <a:spcPts val="8611"/>
              </a:lnSpc>
            </a:pPr>
            <a:r>
              <a:rPr lang="en-US" sz="7175">
                <a:solidFill>
                  <a:srgbClr val="FFFFFF"/>
                </a:solidFill>
                <a:latin typeface="Corben"/>
                <a:ea typeface="Corben"/>
                <a:cs typeface="Corben"/>
                <a:sym typeface="Corben"/>
              </a:rPr>
              <a:t> and Exploration</a:t>
            </a:r>
          </a:p>
        </p:txBody>
      </p:sp>
      <p:sp>
        <p:nvSpPr>
          <p:cNvPr name="TextBox 8" id="8"/>
          <p:cNvSpPr txBox="true"/>
          <p:nvPr/>
        </p:nvSpPr>
        <p:spPr>
          <a:xfrm rot="0">
            <a:off x="500862" y="3072637"/>
            <a:ext cx="8607681" cy="2120941"/>
          </a:xfrm>
          <a:prstGeom prst="rect">
            <a:avLst/>
          </a:prstGeom>
        </p:spPr>
        <p:txBody>
          <a:bodyPr anchor="t" rtlCol="false" tIns="0" lIns="0" bIns="0" rIns="0">
            <a:spAutoFit/>
          </a:bodyPr>
          <a:lstStyle/>
          <a:p>
            <a:pPr algn="l">
              <a:lnSpc>
                <a:spcPts val="6688"/>
              </a:lnSpc>
            </a:pPr>
            <a:r>
              <a:rPr lang="en-US" sz="3934" u="sng">
                <a:solidFill>
                  <a:srgbClr val="FFFFFF"/>
                </a:solidFill>
                <a:latin typeface="Open Sans"/>
                <a:ea typeface="Open Sans"/>
                <a:cs typeface="Open Sans"/>
                <a:sym typeface="Open Sans"/>
              </a:rPr>
              <a:t>link of dataset :</a:t>
            </a:r>
          </a:p>
          <a:p>
            <a:pPr algn="l" marL="0" indent="0" lvl="0">
              <a:lnSpc>
                <a:spcPts val="5209"/>
              </a:lnSpc>
            </a:pPr>
            <a:r>
              <a:rPr lang="en-US" sz="3064" u="sng">
                <a:solidFill>
                  <a:srgbClr val="FFFFFF"/>
                </a:solidFill>
                <a:latin typeface="Open Sans"/>
                <a:ea typeface="Open Sans"/>
                <a:cs typeface="Open Sans"/>
                <a:sym typeface="Open Sans"/>
                <a:hlinkClick r:id="rId3" tooltip="https://www.kaggle.com/datasets/missionjee/car-sales-report/data"/>
              </a:rPr>
              <a:t>https://www.kaggle.com/datasets/missionjee/car-sales-report/data</a:t>
            </a:r>
          </a:p>
        </p:txBody>
      </p:sp>
      <p:grpSp>
        <p:nvGrpSpPr>
          <p:cNvPr name="Group 9" id="9"/>
          <p:cNvGrpSpPr/>
          <p:nvPr/>
        </p:nvGrpSpPr>
        <p:grpSpPr>
          <a:xfrm rot="0">
            <a:off x="17259300" y="0"/>
            <a:ext cx="1028700" cy="10287000"/>
            <a:chOff x="0" y="0"/>
            <a:chExt cx="270933" cy="2709333"/>
          </a:xfrm>
        </p:grpSpPr>
        <p:sp>
          <p:nvSpPr>
            <p:cNvPr name="Freeform 10" id="10"/>
            <p:cNvSpPr/>
            <p:nvPr/>
          </p:nvSpPr>
          <p:spPr>
            <a:xfrm flipH="false" flipV="false" rot="0">
              <a:off x="0" y="0"/>
              <a:ext cx="270933" cy="2709333"/>
            </a:xfrm>
            <a:custGeom>
              <a:avLst/>
              <a:gdLst/>
              <a:ahLst/>
              <a:cxnLst/>
              <a:rect r="r" b="b" t="t" l="l"/>
              <a:pathLst>
                <a:path h="2709333" w="270933">
                  <a:moveTo>
                    <a:pt x="0" y="0"/>
                  </a:moveTo>
                  <a:lnTo>
                    <a:pt x="270933" y="0"/>
                  </a:lnTo>
                  <a:lnTo>
                    <a:pt x="270933" y="2709333"/>
                  </a:lnTo>
                  <a:lnTo>
                    <a:pt x="0" y="2709333"/>
                  </a:lnTo>
                  <a:close/>
                </a:path>
              </a:pathLst>
            </a:custGeom>
            <a:solidFill>
              <a:srgbClr val="41A3A6"/>
            </a:solidFill>
          </p:spPr>
        </p:sp>
        <p:sp>
          <p:nvSpPr>
            <p:cNvPr name="TextBox 11" id="11"/>
            <p:cNvSpPr txBox="true"/>
            <p:nvPr/>
          </p:nvSpPr>
          <p:spPr>
            <a:xfrm>
              <a:off x="0" y="-38100"/>
              <a:ext cx="270933" cy="2747433"/>
            </a:xfrm>
            <a:prstGeom prst="rect">
              <a:avLst/>
            </a:prstGeom>
          </p:spPr>
          <p:txBody>
            <a:bodyPr anchor="ctr" rtlCol="false" tIns="50800" lIns="50800" bIns="50800" rIns="50800"/>
            <a:lstStyle/>
            <a:p>
              <a:pPr algn="ctr">
                <a:lnSpc>
                  <a:spcPts val="2659"/>
                </a:lnSpc>
              </a:pPr>
            </a:p>
          </p:txBody>
        </p:sp>
      </p:grpSp>
      <p:sp>
        <p:nvSpPr>
          <p:cNvPr name="AutoShape 12" id="12"/>
          <p:cNvSpPr/>
          <p:nvPr/>
        </p:nvSpPr>
        <p:spPr>
          <a:xfrm>
            <a:off x="10376827" y="3612379"/>
            <a:ext cx="0" cy="4876948"/>
          </a:xfrm>
          <a:prstGeom prst="line">
            <a:avLst/>
          </a:prstGeom>
          <a:ln cap="rnd" w="95250">
            <a:solidFill>
              <a:srgbClr val="F25426"/>
            </a:solidFill>
            <a:prstDash val="solid"/>
            <a:headEnd type="none" len="sm" w="sm"/>
            <a:tailEnd type="none" len="sm" w="sm"/>
          </a:ln>
        </p:spPr>
      </p:sp>
      <p:sp>
        <p:nvSpPr>
          <p:cNvPr name="AutoShape 13" id="13"/>
          <p:cNvSpPr/>
          <p:nvPr/>
        </p:nvSpPr>
        <p:spPr>
          <a:xfrm>
            <a:off x="10376827" y="1456789"/>
            <a:ext cx="0" cy="1423759"/>
          </a:xfrm>
          <a:prstGeom prst="line">
            <a:avLst/>
          </a:prstGeom>
          <a:ln cap="rnd" w="95250">
            <a:solidFill>
              <a:srgbClr val="F25426"/>
            </a:solidFill>
            <a:prstDash val="solid"/>
            <a:headEnd type="none" len="sm" w="sm"/>
            <a:tailEnd type="none" len="sm" w="sm"/>
          </a:ln>
        </p:spPr>
      </p:sp>
      <p:sp>
        <p:nvSpPr>
          <p:cNvPr name="Freeform 14" id="14"/>
          <p:cNvSpPr/>
          <p:nvPr/>
        </p:nvSpPr>
        <p:spPr>
          <a:xfrm flipH="false" flipV="false" rot="0">
            <a:off x="13355860" y="8999826"/>
            <a:ext cx="2948212" cy="748366"/>
          </a:xfrm>
          <a:custGeom>
            <a:avLst/>
            <a:gdLst/>
            <a:ahLst/>
            <a:cxnLst/>
            <a:rect r="r" b="b" t="t" l="l"/>
            <a:pathLst>
              <a:path h="748366" w="2948212">
                <a:moveTo>
                  <a:pt x="0" y="0"/>
                </a:moveTo>
                <a:lnTo>
                  <a:pt x="2948212" y="0"/>
                </a:lnTo>
                <a:lnTo>
                  <a:pt x="2948212" y="748365"/>
                </a:lnTo>
                <a:lnTo>
                  <a:pt x="0" y="74836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5" id="15"/>
          <p:cNvSpPr/>
          <p:nvPr/>
        </p:nvSpPr>
        <p:spPr>
          <a:xfrm flipH="false" flipV="false" rot="0">
            <a:off x="13355860" y="1082606"/>
            <a:ext cx="2948212" cy="748366"/>
          </a:xfrm>
          <a:custGeom>
            <a:avLst/>
            <a:gdLst/>
            <a:ahLst/>
            <a:cxnLst/>
            <a:rect r="r" b="b" t="t" l="l"/>
            <a:pathLst>
              <a:path h="748366" w="2948212">
                <a:moveTo>
                  <a:pt x="0" y="0"/>
                </a:moveTo>
                <a:lnTo>
                  <a:pt x="2948212" y="0"/>
                </a:lnTo>
                <a:lnTo>
                  <a:pt x="2948212" y="748365"/>
                </a:lnTo>
                <a:lnTo>
                  <a:pt x="0" y="74836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6" id="16"/>
          <p:cNvSpPr txBox="true"/>
          <p:nvPr/>
        </p:nvSpPr>
        <p:spPr>
          <a:xfrm rot="0">
            <a:off x="536319" y="5608740"/>
            <a:ext cx="8607681" cy="3894121"/>
          </a:xfrm>
          <a:prstGeom prst="rect">
            <a:avLst/>
          </a:prstGeom>
        </p:spPr>
        <p:txBody>
          <a:bodyPr anchor="t" rtlCol="false" tIns="0" lIns="0" bIns="0" rIns="0">
            <a:spAutoFit/>
          </a:bodyPr>
          <a:lstStyle/>
          <a:p>
            <a:pPr algn="l">
              <a:lnSpc>
                <a:spcPts val="6757"/>
              </a:lnSpc>
            </a:pPr>
            <a:r>
              <a:rPr lang="en-US" sz="3975" u="sng">
                <a:solidFill>
                  <a:srgbClr val="FFFFFF"/>
                </a:solidFill>
                <a:latin typeface="Open Sans"/>
                <a:ea typeface="Open Sans"/>
                <a:cs typeface="Open Sans"/>
                <a:sym typeface="Open Sans"/>
              </a:rPr>
              <a:t>Description:</a:t>
            </a:r>
          </a:p>
          <a:p>
            <a:pPr algn="l" marL="0" indent="0" lvl="0">
              <a:lnSpc>
                <a:spcPts val="6077"/>
              </a:lnSpc>
            </a:pPr>
            <a:r>
              <a:rPr lang="en-US" sz="3575">
                <a:solidFill>
                  <a:srgbClr val="FFFFFF"/>
                </a:solidFill>
                <a:latin typeface="Open Sans"/>
                <a:ea typeface="Open Sans"/>
                <a:cs typeface="Open Sans"/>
                <a:sym typeface="Open Sans"/>
              </a:rPr>
              <a:t>The dataset used in this project contains various features related to car sales, which are critical for understanding market trends and predicting car prices. </a:t>
            </a:r>
          </a:p>
        </p:txBody>
      </p:sp>
      <p:sp>
        <p:nvSpPr>
          <p:cNvPr name="AutoShape 17" id="17"/>
          <p:cNvSpPr/>
          <p:nvPr/>
        </p:nvSpPr>
        <p:spPr>
          <a:xfrm>
            <a:off x="536319" y="2880548"/>
            <a:ext cx="7521568" cy="0"/>
          </a:xfrm>
          <a:prstGeom prst="line">
            <a:avLst/>
          </a:prstGeom>
          <a:ln cap="rnd" w="95250">
            <a:solidFill>
              <a:srgbClr val="EBE6E1"/>
            </a:solidFill>
            <a:prstDash val="solid"/>
            <a:headEnd type="none" len="sm" w="sm"/>
            <a:tailEnd type="none" len="sm" w="sm"/>
          </a:ln>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7008564" cy="5314938"/>
            <a:chOff x="0" y="0"/>
            <a:chExt cx="1845877" cy="1399819"/>
          </a:xfrm>
        </p:grpSpPr>
        <p:sp>
          <p:nvSpPr>
            <p:cNvPr name="Freeform 3" id="3"/>
            <p:cNvSpPr/>
            <p:nvPr/>
          </p:nvSpPr>
          <p:spPr>
            <a:xfrm flipH="false" flipV="false" rot="0">
              <a:off x="0" y="0"/>
              <a:ext cx="1845877" cy="1399819"/>
            </a:xfrm>
            <a:custGeom>
              <a:avLst/>
              <a:gdLst/>
              <a:ahLst/>
              <a:cxnLst/>
              <a:rect r="r" b="b" t="t" l="l"/>
              <a:pathLst>
                <a:path h="1399819" w="1845877">
                  <a:moveTo>
                    <a:pt x="0" y="0"/>
                  </a:moveTo>
                  <a:lnTo>
                    <a:pt x="1845877" y="0"/>
                  </a:lnTo>
                  <a:lnTo>
                    <a:pt x="1845877" y="1399819"/>
                  </a:lnTo>
                  <a:lnTo>
                    <a:pt x="0" y="1399819"/>
                  </a:lnTo>
                  <a:close/>
                </a:path>
              </a:pathLst>
            </a:custGeom>
            <a:solidFill>
              <a:srgbClr val="41A3A6"/>
            </a:solidFill>
          </p:spPr>
        </p:sp>
        <p:sp>
          <p:nvSpPr>
            <p:cNvPr name="TextBox 4" id="4"/>
            <p:cNvSpPr txBox="true"/>
            <p:nvPr/>
          </p:nvSpPr>
          <p:spPr>
            <a:xfrm>
              <a:off x="0" y="-38100"/>
              <a:ext cx="1845877" cy="1437919"/>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0" y="5260020"/>
            <a:ext cx="7008564" cy="5026980"/>
            <a:chOff x="0" y="0"/>
            <a:chExt cx="1845877" cy="1323978"/>
          </a:xfrm>
        </p:grpSpPr>
        <p:sp>
          <p:nvSpPr>
            <p:cNvPr name="Freeform 6" id="6"/>
            <p:cNvSpPr/>
            <p:nvPr/>
          </p:nvSpPr>
          <p:spPr>
            <a:xfrm flipH="false" flipV="false" rot="0">
              <a:off x="0" y="0"/>
              <a:ext cx="1845877" cy="1323978"/>
            </a:xfrm>
            <a:custGeom>
              <a:avLst/>
              <a:gdLst/>
              <a:ahLst/>
              <a:cxnLst/>
              <a:rect r="r" b="b" t="t" l="l"/>
              <a:pathLst>
                <a:path h="1323978" w="1845877">
                  <a:moveTo>
                    <a:pt x="0" y="0"/>
                  </a:moveTo>
                  <a:lnTo>
                    <a:pt x="1845877" y="0"/>
                  </a:lnTo>
                  <a:lnTo>
                    <a:pt x="1845877" y="1323978"/>
                  </a:lnTo>
                  <a:lnTo>
                    <a:pt x="0" y="1323978"/>
                  </a:lnTo>
                  <a:close/>
                </a:path>
              </a:pathLst>
            </a:custGeom>
            <a:solidFill>
              <a:srgbClr val="0C4E50"/>
            </a:solidFill>
          </p:spPr>
        </p:sp>
        <p:sp>
          <p:nvSpPr>
            <p:cNvPr name="TextBox 7" id="7"/>
            <p:cNvSpPr txBox="true"/>
            <p:nvPr/>
          </p:nvSpPr>
          <p:spPr>
            <a:xfrm>
              <a:off x="0" y="-38100"/>
              <a:ext cx="1845877" cy="1362078"/>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532072" y="8999826"/>
            <a:ext cx="2948212" cy="748366"/>
          </a:xfrm>
          <a:custGeom>
            <a:avLst/>
            <a:gdLst/>
            <a:ahLst/>
            <a:cxnLst/>
            <a:rect r="r" b="b" t="t" l="l"/>
            <a:pathLst>
              <a:path h="748366" w="2948212">
                <a:moveTo>
                  <a:pt x="0" y="0"/>
                </a:moveTo>
                <a:lnTo>
                  <a:pt x="2948212" y="0"/>
                </a:lnTo>
                <a:lnTo>
                  <a:pt x="2948212" y="748365"/>
                </a:lnTo>
                <a:lnTo>
                  <a:pt x="0" y="74836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9" id="9"/>
          <p:cNvGrpSpPr/>
          <p:nvPr/>
        </p:nvGrpSpPr>
        <p:grpSpPr>
          <a:xfrm rot="0">
            <a:off x="17678400" y="0"/>
            <a:ext cx="609600" cy="10287000"/>
            <a:chOff x="0" y="0"/>
            <a:chExt cx="160553" cy="2709333"/>
          </a:xfrm>
        </p:grpSpPr>
        <p:sp>
          <p:nvSpPr>
            <p:cNvPr name="Freeform 10" id="10"/>
            <p:cNvSpPr/>
            <p:nvPr/>
          </p:nvSpPr>
          <p:spPr>
            <a:xfrm flipH="false" flipV="false" rot="0">
              <a:off x="0" y="0"/>
              <a:ext cx="160553" cy="2709333"/>
            </a:xfrm>
            <a:custGeom>
              <a:avLst/>
              <a:gdLst/>
              <a:ahLst/>
              <a:cxnLst/>
              <a:rect r="r" b="b" t="t" l="l"/>
              <a:pathLst>
                <a:path h="2709333" w="160553">
                  <a:moveTo>
                    <a:pt x="0" y="0"/>
                  </a:moveTo>
                  <a:lnTo>
                    <a:pt x="160553" y="0"/>
                  </a:lnTo>
                  <a:lnTo>
                    <a:pt x="160553" y="2709333"/>
                  </a:lnTo>
                  <a:lnTo>
                    <a:pt x="0" y="2709333"/>
                  </a:lnTo>
                  <a:close/>
                </a:path>
              </a:pathLst>
            </a:custGeom>
            <a:solidFill>
              <a:srgbClr val="D7E9EB"/>
            </a:solidFill>
          </p:spPr>
        </p:sp>
        <p:sp>
          <p:nvSpPr>
            <p:cNvPr name="TextBox 11" id="11"/>
            <p:cNvSpPr txBox="true"/>
            <p:nvPr/>
          </p:nvSpPr>
          <p:spPr>
            <a:xfrm>
              <a:off x="0" y="-38100"/>
              <a:ext cx="160553" cy="2747433"/>
            </a:xfrm>
            <a:prstGeom prst="rect">
              <a:avLst/>
            </a:prstGeom>
          </p:spPr>
          <p:txBody>
            <a:bodyPr anchor="ctr" rtlCol="false" tIns="50800" lIns="50800" bIns="50800" rIns="50800"/>
            <a:lstStyle/>
            <a:p>
              <a:pPr algn="ctr">
                <a:lnSpc>
                  <a:spcPts val="2659"/>
                </a:lnSpc>
              </a:pPr>
            </a:p>
          </p:txBody>
        </p:sp>
      </p:grpSp>
      <p:sp>
        <p:nvSpPr>
          <p:cNvPr name="Freeform 12" id="12"/>
          <p:cNvSpPr/>
          <p:nvPr/>
        </p:nvSpPr>
        <p:spPr>
          <a:xfrm flipH="false" flipV="false" rot="0">
            <a:off x="473594" y="461309"/>
            <a:ext cx="2948212" cy="748366"/>
          </a:xfrm>
          <a:custGeom>
            <a:avLst/>
            <a:gdLst/>
            <a:ahLst/>
            <a:cxnLst/>
            <a:rect r="r" b="b" t="t" l="l"/>
            <a:pathLst>
              <a:path h="748366" w="2948212">
                <a:moveTo>
                  <a:pt x="0" y="0"/>
                </a:moveTo>
                <a:lnTo>
                  <a:pt x="2948212" y="0"/>
                </a:lnTo>
                <a:lnTo>
                  <a:pt x="2948212" y="748366"/>
                </a:lnTo>
                <a:lnTo>
                  <a:pt x="0" y="7483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3" id="13"/>
          <p:cNvSpPr/>
          <p:nvPr/>
        </p:nvSpPr>
        <p:spPr>
          <a:xfrm flipH="false" flipV="false" rot="0">
            <a:off x="7008564" y="4103644"/>
            <a:ext cx="5472640" cy="4638022"/>
          </a:xfrm>
          <a:custGeom>
            <a:avLst/>
            <a:gdLst/>
            <a:ahLst/>
            <a:cxnLst/>
            <a:rect r="r" b="b" t="t" l="l"/>
            <a:pathLst>
              <a:path h="4638022" w="5472640">
                <a:moveTo>
                  <a:pt x="0" y="0"/>
                </a:moveTo>
                <a:lnTo>
                  <a:pt x="5472641" y="0"/>
                </a:lnTo>
                <a:lnTo>
                  <a:pt x="5472641" y="4638022"/>
                </a:lnTo>
                <a:lnTo>
                  <a:pt x="0" y="4638022"/>
                </a:lnTo>
                <a:lnTo>
                  <a:pt x="0" y="0"/>
                </a:lnTo>
                <a:close/>
              </a:path>
            </a:pathLst>
          </a:custGeom>
          <a:blipFill>
            <a:blip r:embed="rId4"/>
            <a:stretch>
              <a:fillRect l="0" t="0" r="0" b="-19444"/>
            </a:stretch>
          </a:blipFill>
        </p:spPr>
      </p:sp>
      <p:sp>
        <p:nvSpPr>
          <p:cNvPr name="TextBox 14" id="14"/>
          <p:cNvSpPr txBox="true"/>
          <p:nvPr/>
        </p:nvSpPr>
        <p:spPr>
          <a:xfrm rot="0">
            <a:off x="538635" y="4625785"/>
            <a:ext cx="6336206" cy="1035430"/>
          </a:xfrm>
          <a:prstGeom prst="rect">
            <a:avLst/>
          </a:prstGeom>
        </p:spPr>
        <p:txBody>
          <a:bodyPr anchor="t" rtlCol="false" tIns="0" lIns="0" bIns="0" rIns="0">
            <a:spAutoFit/>
          </a:bodyPr>
          <a:lstStyle/>
          <a:p>
            <a:pPr algn="l" marL="0" indent="0" lvl="0">
              <a:lnSpc>
                <a:spcPts val="8167"/>
              </a:lnSpc>
            </a:pPr>
            <a:r>
              <a:rPr lang="en-US" sz="6805">
                <a:solidFill>
                  <a:srgbClr val="FFFFFF"/>
                </a:solidFill>
                <a:latin typeface="Corben"/>
                <a:ea typeface="Corben"/>
                <a:cs typeface="Corben"/>
                <a:sym typeface="Corben"/>
              </a:rPr>
              <a:t>Data Cleaning </a:t>
            </a:r>
          </a:p>
        </p:txBody>
      </p:sp>
      <p:sp>
        <p:nvSpPr>
          <p:cNvPr name="TextBox 15" id="15"/>
          <p:cNvSpPr txBox="true"/>
          <p:nvPr/>
        </p:nvSpPr>
        <p:spPr>
          <a:xfrm rot="0">
            <a:off x="7122497" y="93207"/>
            <a:ext cx="4654391" cy="620375"/>
          </a:xfrm>
          <a:prstGeom prst="rect">
            <a:avLst/>
          </a:prstGeom>
        </p:spPr>
        <p:txBody>
          <a:bodyPr anchor="t" rtlCol="false" tIns="0" lIns="0" bIns="0" rIns="0">
            <a:spAutoFit/>
          </a:bodyPr>
          <a:lstStyle/>
          <a:p>
            <a:pPr algn="l" marL="0" indent="0" lvl="0">
              <a:lnSpc>
                <a:spcPts val="5321"/>
              </a:lnSpc>
              <a:spcBef>
                <a:spcPct val="0"/>
              </a:spcBef>
            </a:pPr>
            <a:r>
              <a:rPr lang="en-US" b="true" sz="3130" strike="noStrike" u="none">
                <a:solidFill>
                  <a:srgbClr val="0C4E50"/>
                </a:solidFill>
                <a:latin typeface="Open Sans Bold"/>
                <a:ea typeface="Open Sans Bold"/>
                <a:cs typeface="Open Sans Bold"/>
                <a:sym typeface="Open Sans Bold"/>
              </a:rPr>
              <a:t>Handling Missing Data :</a:t>
            </a:r>
          </a:p>
        </p:txBody>
      </p:sp>
      <p:sp>
        <p:nvSpPr>
          <p:cNvPr name="TextBox 16" id="16"/>
          <p:cNvSpPr txBox="true"/>
          <p:nvPr/>
        </p:nvSpPr>
        <p:spPr>
          <a:xfrm rot="0">
            <a:off x="7110566" y="1189832"/>
            <a:ext cx="10465832" cy="1653392"/>
          </a:xfrm>
          <a:prstGeom prst="rect">
            <a:avLst/>
          </a:prstGeom>
        </p:spPr>
        <p:txBody>
          <a:bodyPr anchor="t" rtlCol="false" tIns="0" lIns="0" bIns="0" rIns="0">
            <a:spAutoFit/>
          </a:bodyPr>
          <a:lstStyle/>
          <a:p>
            <a:pPr algn="l" marL="0" indent="0" lvl="0">
              <a:lnSpc>
                <a:spcPts val="4440"/>
              </a:lnSpc>
              <a:spcBef>
                <a:spcPct val="0"/>
              </a:spcBef>
            </a:pPr>
            <a:r>
              <a:rPr lang="en-US" sz="2612" strike="noStrike" u="none">
                <a:solidFill>
                  <a:srgbClr val="4B4545"/>
                </a:solidFill>
                <a:latin typeface="Open Sans"/>
                <a:ea typeface="Open Sans"/>
                <a:cs typeface="Open Sans"/>
                <a:sym typeface="Open Sans"/>
              </a:rPr>
              <a:t>Missing values can be handled by removing rows/columns with missing data or imputing them using techniques like mean, median, mode , or by building  a  clutstring or classification model </a:t>
            </a:r>
          </a:p>
        </p:txBody>
      </p:sp>
      <p:sp>
        <p:nvSpPr>
          <p:cNvPr name="TextBox 17" id="17"/>
          <p:cNvSpPr txBox="true"/>
          <p:nvPr/>
        </p:nvSpPr>
        <p:spPr>
          <a:xfrm rot="0">
            <a:off x="7122497" y="3300424"/>
            <a:ext cx="1919645" cy="620375"/>
          </a:xfrm>
          <a:prstGeom prst="rect">
            <a:avLst/>
          </a:prstGeom>
        </p:spPr>
        <p:txBody>
          <a:bodyPr anchor="t" rtlCol="false" tIns="0" lIns="0" bIns="0" rIns="0">
            <a:spAutoFit/>
          </a:bodyPr>
          <a:lstStyle/>
          <a:p>
            <a:pPr algn="l" marL="0" indent="0" lvl="0">
              <a:lnSpc>
                <a:spcPts val="5321"/>
              </a:lnSpc>
              <a:spcBef>
                <a:spcPct val="0"/>
              </a:spcBef>
            </a:pPr>
            <a:r>
              <a:rPr lang="en-US" b="true" sz="3130" strike="noStrike" u="none">
                <a:solidFill>
                  <a:srgbClr val="0C4E50"/>
                </a:solidFill>
                <a:latin typeface="Open Sans Bold"/>
                <a:ea typeface="Open Sans Bold"/>
                <a:cs typeface="Open Sans Bold"/>
                <a:sym typeface="Open Sans Bold"/>
              </a:rPr>
              <a:t>example :</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7008564" cy="5314938"/>
            <a:chOff x="0" y="0"/>
            <a:chExt cx="1845877" cy="1399819"/>
          </a:xfrm>
        </p:grpSpPr>
        <p:sp>
          <p:nvSpPr>
            <p:cNvPr name="Freeform 3" id="3"/>
            <p:cNvSpPr/>
            <p:nvPr/>
          </p:nvSpPr>
          <p:spPr>
            <a:xfrm flipH="false" flipV="false" rot="0">
              <a:off x="0" y="0"/>
              <a:ext cx="1845877" cy="1399819"/>
            </a:xfrm>
            <a:custGeom>
              <a:avLst/>
              <a:gdLst/>
              <a:ahLst/>
              <a:cxnLst/>
              <a:rect r="r" b="b" t="t" l="l"/>
              <a:pathLst>
                <a:path h="1399819" w="1845877">
                  <a:moveTo>
                    <a:pt x="0" y="0"/>
                  </a:moveTo>
                  <a:lnTo>
                    <a:pt x="1845877" y="0"/>
                  </a:lnTo>
                  <a:lnTo>
                    <a:pt x="1845877" y="1399819"/>
                  </a:lnTo>
                  <a:lnTo>
                    <a:pt x="0" y="1399819"/>
                  </a:lnTo>
                  <a:close/>
                </a:path>
              </a:pathLst>
            </a:custGeom>
            <a:solidFill>
              <a:srgbClr val="41A3A6"/>
            </a:solidFill>
          </p:spPr>
        </p:sp>
        <p:sp>
          <p:nvSpPr>
            <p:cNvPr name="TextBox 4" id="4"/>
            <p:cNvSpPr txBox="true"/>
            <p:nvPr/>
          </p:nvSpPr>
          <p:spPr>
            <a:xfrm>
              <a:off x="0" y="-38100"/>
              <a:ext cx="1845877" cy="1437919"/>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0" y="5260020"/>
            <a:ext cx="7008564" cy="5026980"/>
            <a:chOff x="0" y="0"/>
            <a:chExt cx="1845877" cy="1323978"/>
          </a:xfrm>
        </p:grpSpPr>
        <p:sp>
          <p:nvSpPr>
            <p:cNvPr name="Freeform 6" id="6"/>
            <p:cNvSpPr/>
            <p:nvPr/>
          </p:nvSpPr>
          <p:spPr>
            <a:xfrm flipH="false" flipV="false" rot="0">
              <a:off x="0" y="0"/>
              <a:ext cx="1845877" cy="1323978"/>
            </a:xfrm>
            <a:custGeom>
              <a:avLst/>
              <a:gdLst/>
              <a:ahLst/>
              <a:cxnLst/>
              <a:rect r="r" b="b" t="t" l="l"/>
              <a:pathLst>
                <a:path h="1323978" w="1845877">
                  <a:moveTo>
                    <a:pt x="0" y="0"/>
                  </a:moveTo>
                  <a:lnTo>
                    <a:pt x="1845877" y="0"/>
                  </a:lnTo>
                  <a:lnTo>
                    <a:pt x="1845877" y="1323978"/>
                  </a:lnTo>
                  <a:lnTo>
                    <a:pt x="0" y="1323978"/>
                  </a:lnTo>
                  <a:close/>
                </a:path>
              </a:pathLst>
            </a:custGeom>
            <a:solidFill>
              <a:srgbClr val="0C4E50"/>
            </a:solidFill>
          </p:spPr>
        </p:sp>
        <p:sp>
          <p:nvSpPr>
            <p:cNvPr name="TextBox 7" id="7"/>
            <p:cNvSpPr txBox="true"/>
            <p:nvPr/>
          </p:nvSpPr>
          <p:spPr>
            <a:xfrm>
              <a:off x="0" y="-38100"/>
              <a:ext cx="1845877" cy="1362078"/>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532072" y="8999826"/>
            <a:ext cx="2948212" cy="748366"/>
          </a:xfrm>
          <a:custGeom>
            <a:avLst/>
            <a:gdLst/>
            <a:ahLst/>
            <a:cxnLst/>
            <a:rect r="r" b="b" t="t" l="l"/>
            <a:pathLst>
              <a:path h="748366" w="2948212">
                <a:moveTo>
                  <a:pt x="0" y="0"/>
                </a:moveTo>
                <a:lnTo>
                  <a:pt x="2948212" y="0"/>
                </a:lnTo>
                <a:lnTo>
                  <a:pt x="2948212" y="748365"/>
                </a:lnTo>
                <a:lnTo>
                  <a:pt x="0" y="74836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9" id="9"/>
          <p:cNvGrpSpPr/>
          <p:nvPr/>
        </p:nvGrpSpPr>
        <p:grpSpPr>
          <a:xfrm rot="0">
            <a:off x="17678400" y="0"/>
            <a:ext cx="609600" cy="10287000"/>
            <a:chOff x="0" y="0"/>
            <a:chExt cx="160553" cy="2709333"/>
          </a:xfrm>
        </p:grpSpPr>
        <p:sp>
          <p:nvSpPr>
            <p:cNvPr name="Freeform 10" id="10"/>
            <p:cNvSpPr/>
            <p:nvPr/>
          </p:nvSpPr>
          <p:spPr>
            <a:xfrm flipH="false" flipV="false" rot="0">
              <a:off x="0" y="0"/>
              <a:ext cx="160553" cy="2709333"/>
            </a:xfrm>
            <a:custGeom>
              <a:avLst/>
              <a:gdLst/>
              <a:ahLst/>
              <a:cxnLst/>
              <a:rect r="r" b="b" t="t" l="l"/>
              <a:pathLst>
                <a:path h="2709333" w="160553">
                  <a:moveTo>
                    <a:pt x="0" y="0"/>
                  </a:moveTo>
                  <a:lnTo>
                    <a:pt x="160553" y="0"/>
                  </a:lnTo>
                  <a:lnTo>
                    <a:pt x="160553" y="2709333"/>
                  </a:lnTo>
                  <a:lnTo>
                    <a:pt x="0" y="2709333"/>
                  </a:lnTo>
                  <a:close/>
                </a:path>
              </a:pathLst>
            </a:custGeom>
            <a:solidFill>
              <a:srgbClr val="D7E9EB"/>
            </a:solidFill>
          </p:spPr>
        </p:sp>
        <p:sp>
          <p:nvSpPr>
            <p:cNvPr name="TextBox 11" id="11"/>
            <p:cNvSpPr txBox="true"/>
            <p:nvPr/>
          </p:nvSpPr>
          <p:spPr>
            <a:xfrm>
              <a:off x="0" y="-38100"/>
              <a:ext cx="160553" cy="2747433"/>
            </a:xfrm>
            <a:prstGeom prst="rect">
              <a:avLst/>
            </a:prstGeom>
          </p:spPr>
          <p:txBody>
            <a:bodyPr anchor="ctr" rtlCol="false" tIns="50800" lIns="50800" bIns="50800" rIns="50800"/>
            <a:lstStyle/>
            <a:p>
              <a:pPr algn="ctr">
                <a:lnSpc>
                  <a:spcPts val="2659"/>
                </a:lnSpc>
              </a:pPr>
            </a:p>
          </p:txBody>
        </p:sp>
      </p:grpSp>
      <p:sp>
        <p:nvSpPr>
          <p:cNvPr name="Freeform 12" id="12"/>
          <p:cNvSpPr/>
          <p:nvPr/>
        </p:nvSpPr>
        <p:spPr>
          <a:xfrm flipH="false" flipV="false" rot="0">
            <a:off x="473594" y="461309"/>
            <a:ext cx="2948212" cy="748366"/>
          </a:xfrm>
          <a:custGeom>
            <a:avLst/>
            <a:gdLst/>
            <a:ahLst/>
            <a:cxnLst/>
            <a:rect r="r" b="b" t="t" l="l"/>
            <a:pathLst>
              <a:path h="748366" w="2948212">
                <a:moveTo>
                  <a:pt x="0" y="0"/>
                </a:moveTo>
                <a:lnTo>
                  <a:pt x="2948212" y="0"/>
                </a:lnTo>
                <a:lnTo>
                  <a:pt x="2948212" y="748366"/>
                </a:lnTo>
                <a:lnTo>
                  <a:pt x="0" y="7483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3" id="13"/>
          <p:cNvSpPr/>
          <p:nvPr/>
        </p:nvSpPr>
        <p:spPr>
          <a:xfrm flipH="false" flipV="false" rot="0">
            <a:off x="7008564" y="4854596"/>
            <a:ext cx="8358797" cy="2168203"/>
          </a:xfrm>
          <a:custGeom>
            <a:avLst/>
            <a:gdLst/>
            <a:ahLst/>
            <a:cxnLst/>
            <a:rect r="r" b="b" t="t" l="l"/>
            <a:pathLst>
              <a:path h="2168203" w="8358797">
                <a:moveTo>
                  <a:pt x="0" y="0"/>
                </a:moveTo>
                <a:lnTo>
                  <a:pt x="8358797" y="0"/>
                </a:lnTo>
                <a:lnTo>
                  <a:pt x="8358797" y="2168203"/>
                </a:lnTo>
                <a:lnTo>
                  <a:pt x="0" y="2168203"/>
                </a:lnTo>
                <a:lnTo>
                  <a:pt x="0" y="0"/>
                </a:lnTo>
                <a:close/>
              </a:path>
            </a:pathLst>
          </a:custGeom>
          <a:blipFill>
            <a:blip r:embed="rId4"/>
            <a:stretch>
              <a:fillRect l="0" t="0" r="0" b="0"/>
            </a:stretch>
          </a:blipFill>
        </p:spPr>
      </p:sp>
      <p:sp>
        <p:nvSpPr>
          <p:cNvPr name="TextBox 14" id="14"/>
          <p:cNvSpPr txBox="true"/>
          <p:nvPr/>
        </p:nvSpPr>
        <p:spPr>
          <a:xfrm rot="0">
            <a:off x="538635" y="4625785"/>
            <a:ext cx="6336206" cy="1035430"/>
          </a:xfrm>
          <a:prstGeom prst="rect">
            <a:avLst/>
          </a:prstGeom>
        </p:spPr>
        <p:txBody>
          <a:bodyPr anchor="t" rtlCol="false" tIns="0" lIns="0" bIns="0" rIns="0">
            <a:spAutoFit/>
          </a:bodyPr>
          <a:lstStyle/>
          <a:p>
            <a:pPr algn="l" marL="0" indent="0" lvl="0">
              <a:lnSpc>
                <a:spcPts val="8167"/>
              </a:lnSpc>
            </a:pPr>
            <a:r>
              <a:rPr lang="en-US" sz="6805">
                <a:solidFill>
                  <a:srgbClr val="FFFFFF"/>
                </a:solidFill>
                <a:latin typeface="Corben"/>
                <a:ea typeface="Corben"/>
                <a:cs typeface="Corben"/>
                <a:sym typeface="Corben"/>
              </a:rPr>
              <a:t>Data Cleaning </a:t>
            </a:r>
          </a:p>
        </p:txBody>
      </p:sp>
      <p:sp>
        <p:nvSpPr>
          <p:cNvPr name="TextBox 15" id="15"/>
          <p:cNvSpPr txBox="true"/>
          <p:nvPr/>
        </p:nvSpPr>
        <p:spPr>
          <a:xfrm rot="0">
            <a:off x="7008564" y="78153"/>
            <a:ext cx="3797380" cy="620375"/>
          </a:xfrm>
          <a:prstGeom prst="rect">
            <a:avLst/>
          </a:prstGeom>
        </p:spPr>
        <p:txBody>
          <a:bodyPr anchor="t" rtlCol="false" tIns="0" lIns="0" bIns="0" rIns="0">
            <a:spAutoFit/>
          </a:bodyPr>
          <a:lstStyle/>
          <a:p>
            <a:pPr algn="l" marL="0" indent="0" lvl="0">
              <a:lnSpc>
                <a:spcPts val="5321"/>
              </a:lnSpc>
              <a:spcBef>
                <a:spcPct val="0"/>
              </a:spcBef>
            </a:pPr>
            <a:r>
              <a:rPr lang="en-US" b="true" sz="3130">
                <a:solidFill>
                  <a:srgbClr val="0C4E50"/>
                </a:solidFill>
                <a:latin typeface="Open Sans Bold"/>
                <a:ea typeface="Open Sans Bold"/>
                <a:cs typeface="Open Sans Bold"/>
                <a:sym typeface="Open Sans Bold"/>
              </a:rPr>
              <a:t>Remove Duplicates</a:t>
            </a:r>
          </a:p>
        </p:txBody>
      </p:sp>
      <p:sp>
        <p:nvSpPr>
          <p:cNvPr name="TextBox 16" id="16"/>
          <p:cNvSpPr txBox="true"/>
          <p:nvPr/>
        </p:nvSpPr>
        <p:spPr>
          <a:xfrm rot="0">
            <a:off x="7118995" y="895350"/>
            <a:ext cx="8551701" cy="1091417"/>
          </a:xfrm>
          <a:prstGeom prst="rect">
            <a:avLst/>
          </a:prstGeom>
        </p:spPr>
        <p:txBody>
          <a:bodyPr anchor="t" rtlCol="false" tIns="0" lIns="0" bIns="0" rIns="0">
            <a:spAutoFit/>
          </a:bodyPr>
          <a:lstStyle/>
          <a:p>
            <a:pPr algn="l" marL="0" indent="0" lvl="0">
              <a:lnSpc>
                <a:spcPts val="4440"/>
              </a:lnSpc>
              <a:spcBef>
                <a:spcPct val="0"/>
              </a:spcBef>
            </a:pPr>
            <a:r>
              <a:rPr lang="en-US" sz="2612">
                <a:solidFill>
                  <a:srgbClr val="4B4545"/>
                </a:solidFill>
                <a:latin typeface="Open Sans"/>
                <a:ea typeface="Open Sans"/>
                <a:cs typeface="Open Sans"/>
                <a:sym typeface="Open Sans"/>
              </a:rPr>
              <a:t>Identify and remove duplicate rows to prevent redundancy and bias in the dataset.</a:t>
            </a:r>
          </a:p>
        </p:txBody>
      </p:sp>
      <p:sp>
        <p:nvSpPr>
          <p:cNvPr name="TextBox 17" id="17"/>
          <p:cNvSpPr txBox="true"/>
          <p:nvPr/>
        </p:nvSpPr>
        <p:spPr>
          <a:xfrm rot="0">
            <a:off x="7118995" y="3630969"/>
            <a:ext cx="1919645" cy="620375"/>
          </a:xfrm>
          <a:prstGeom prst="rect">
            <a:avLst/>
          </a:prstGeom>
        </p:spPr>
        <p:txBody>
          <a:bodyPr anchor="t" rtlCol="false" tIns="0" lIns="0" bIns="0" rIns="0">
            <a:spAutoFit/>
          </a:bodyPr>
          <a:lstStyle/>
          <a:p>
            <a:pPr algn="l" marL="0" indent="0" lvl="0">
              <a:lnSpc>
                <a:spcPts val="5321"/>
              </a:lnSpc>
              <a:spcBef>
                <a:spcPct val="0"/>
              </a:spcBef>
            </a:pPr>
            <a:r>
              <a:rPr lang="en-US" b="true" sz="3130" strike="noStrike" u="none">
                <a:solidFill>
                  <a:srgbClr val="0C4E50"/>
                </a:solidFill>
                <a:latin typeface="Open Sans Bold"/>
                <a:ea typeface="Open Sans Bold"/>
                <a:cs typeface="Open Sans Bold"/>
                <a:sym typeface="Open Sans Bold"/>
              </a:rPr>
              <a:t>example :</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7008564" cy="5314938"/>
            <a:chOff x="0" y="0"/>
            <a:chExt cx="1845877" cy="1399819"/>
          </a:xfrm>
        </p:grpSpPr>
        <p:sp>
          <p:nvSpPr>
            <p:cNvPr name="Freeform 3" id="3"/>
            <p:cNvSpPr/>
            <p:nvPr/>
          </p:nvSpPr>
          <p:spPr>
            <a:xfrm flipH="false" flipV="false" rot="0">
              <a:off x="0" y="0"/>
              <a:ext cx="1845877" cy="1399819"/>
            </a:xfrm>
            <a:custGeom>
              <a:avLst/>
              <a:gdLst/>
              <a:ahLst/>
              <a:cxnLst/>
              <a:rect r="r" b="b" t="t" l="l"/>
              <a:pathLst>
                <a:path h="1399819" w="1845877">
                  <a:moveTo>
                    <a:pt x="0" y="0"/>
                  </a:moveTo>
                  <a:lnTo>
                    <a:pt x="1845877" y="0"/>
                  </a:lnTo>
                  <a:lnTo>
                    <a:pt x="1845877" y="1399819"/>
                  </a:lnTo>
                  <a:lnTo>
                    <a:pt x="0" y="1399819"/>
                  </a:lnTo>
                  <a:close/>
                </a:path>
              </a:pathLst>
            </a:custGeom>
            <a:solidFill>
              <a:srgbClr val="41A3A6"/>
            </a:solidFill>
          </p:spPr>
        </p:sp>
        <p:sp>
          <p:nvSpPr>
            <p:cNvPr name="TextBox 4" id="4"/>
            <p:cNvSpPr txBox="true"/>
            <p:nvPr/>
          </p:nvSpPr>
          <p:spPr>
            <a:xfrm>
              <a:off x="0" y="-38100"/>
              <a:ext cx="1845877" cy="1437919"/>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0" y="5260020"/>
            <a:ext cx="7008564" cy="5026980"/>
            <a:chOff x="0" y="0"/>
            <a:chExt cx="1845877" cy="1323978"/>
          </a:xfrm>
        </p:grpSpPr>
        <p:sp>
          <p:nvSpPr>
            <p:cNvPr name="Freeform 6" id="6"/>
            <p:cNvSpPr/>
            <p:nvPr/>
          </p:nvSpPr>
          <p:spPr>
            <a:xfrm flipH="false" flipV="false" rot="0">
              <a:off x="0" y="0"/>
              <a:ext cx="1845877" cy="1323978"/>
            </a:xfrm>
            <a:custGeom>
              <a:avLst/>
              <a:gdLst/>
              <a:ahLst/>
              <a:cxnLst/>
              <a:rect r="r" b="b" t="t" l="l"/>
              <a:pathLst>
                <a:path h="1323978" w="1845877">
                  <a:moveTo>
                    <a:pt x="0" y="0"/>
                  </a:moveTo>
                  <a:lnTo>
                    <a:pt x="1845877" y="0"/>
                  </a:lnTo>
                  <a:lnTo>
                    <a:pt x="1845877" y="1323978"/>
                  </a:lnTo>
                  <a:lnTo>
                    <a:pt x="0" y="1323978"/>
                  </a:lnTo>
                  <a:close/>
                </a:path>
              </a:pathLst>
            </a:custGeom>
            <a:solidFill>
              <a:srgbClr val="0C4E50"/>
            </a:solidFill>
          </p:spPr>
        </p:sp>
        <p:sp>
          <p:nvSpPr>
            <p:cNvPr name="TextBox 7" id="7"/>
            <p:cNvSpPr txBox="true"/>
            <p:nvPr/>
          </p:nvSpPr>
          <p:spPr>
            <a:xfrm>
              <a:off x="0" y="-38100"/>
              <a:ext cx="1845877" cy="1362078"/>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532072" y="8999826"/>
            <a:ext cx="2948212" cy="748366"/>
          </a:xfrm>
          <a:custGeom>
            <a:avLst/>
            <a:gdLst/>
            <a:ahLst/>
            <a:cxnLst/>
            <a:rect r="r" b="b" t="t" l="l"/>
            <a:pathLst>
              <a:path h="748366" w="2948212">
                <a:moveTo>
                  <a:pt x="0" y="0"/>
                </a:moveTo>
                <a:lnTo>
                  <a:pt x="2948212" y="0"/>
                </a:lnTo>
                <a:lnTo>
                  <a:pt x="2948212" y="748365"/>
                </a:lnTo>
                <a:lnTo>
                  <a:pt x="0" y="74836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9" id="9"/>
          <p:cNvGrpSpPr/>
          <p:nvPr/>
        </p:nvGrpSpPr>
        <p:grpSpPr>
          <a:xfrm rot="0">
            <a:off x="17678400" y="0"/>
            <a:ext cx="609600" cy="10287000"/>
            <a:chOff x="0" y="0"/>
            <a:chExt cx="160553" cy="2709333"/>
          </a:xfrm>
        </p:grpSpPr>
        <p:sp>
          <p:nvSpPr>
            <p:cNvPr name="Freeform 10" id="10"/>
            <p:cNvSpPr/>
            <p:nvPr/>
          </p:nvSpPr>
          <p:spPr>
            <a:xfrm flipH="false" flipV="false" rot="0">
              <a:off x="0" y="0"/>
              <a:ext cx="160553" cy="2709333"/>
            </a:xfrm>
            <a:custGeom>
              <a:avLst/>
              <a:gdLst/>
              <a:ahLst/>
              <a:cxnLst/>
              <a:rect r="r" b="b" t="t" l="l"/>
              <a:pathLst>
                <a:path h="2709333" w="160553">
                  <a:moveTo>
                    <a:pt x="0" y="0"/>
                  </a:moveTo>
                  <a:lnTo>
                    <a:pt x="160553" y="0"/>
                  </a:lnTo>
                  <a:lnTo>
                    <a:pt x="160553" y="2709333"/>
                  </a:lnTo>
                  <a:lnTo>
                    <a:pt x="0" y="2709333"/>
                  </a:lnTo>
                  <a:close/>
                </a:path>
              </a:pathLst>
            </a:custGeom>
            <a:solidFill>
              <a:srgbClr val="D7E9EB"/>
            </a:solidFill>
          </p:spPr>
        </p:sp>
        <p:sp>
          <p:nvSpPr>
            <p:cNvPr name="TextBox 11" id="11"/>
            <p:cNvSpPr txBox="true"/>
            <p:nvPr/>
          </p:nvSpPr>
          <p:spPr>
            <a:xfrm>
              <a:off x="0" y="-38100"/>
              <a:ext cx="160553" cy="2747433"/>
            </a:xfrm>
            <a:prstGeom prst="rect">
              <a:avLst/>
            </a:prstGeom>
          </p:spPr>
          <p:txBody>
            <a:bodyPr anchor="ctr" rtlCol="false" tIns="50800" lIns="50800" bIns="50800" rIns="50800"/>
            <a:lstStyle/>
            <a:p>
              <a:pPr algn="ctr">
                <a:lnSpc>
                  <a:spcPts val="2659"/>
                </a:lnSpc>
              </a:pPr>
            </a:p>
          </p:txBody>
        </p:sp>
      </p:grpSp>
      <p:sp>
        <p:nvSpPr>
          <p:cNvPr name="Freeform 12" id="12"/>
          <p:cNvSpPr/>
          <p:nvPr/>
        </p:nvSpPr>
        <p:spPr>
          <a:xfrm flipH="false" flipV="false" rot="0">
            <a:off x="473594" y="461309"/>
            <a:ext cx="2948212" cy="748366"/>
          </a:xfrm>
          <a:custGeom>
            <a:avLst/>
            <a:gdLst/>
            <a:ahLst/>
            <a:cxnLst/>
            <a:rect r="r" b="b" t="t" l="l"/>
            <a:pathLst>
              <a:path h="748366" w="2948212">
                <a:moveTo>
                  <a:pt x="0" y="0"/>
                </a:moveTo>
                <a:lnTo>
                  <a:pt x="2948212" y="0"/>
                </a:lnTo>
                <a:lnTo>
                  <a:pt x="2948212" y="748366"/>
                </a:lnTo>
                <a:lnTo>
                  <a:pt x="0" y="7483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3" id="13"/>
          <p:cNvSpPr/>
          <p:nvPr/>
        </p:nvSpPr>
        <p:spPr>
          <a:xfrm flipH="false" flipV="false" rot="0">
            <a:off x="7118995" y="3612835"/>
            <a:ext cx="8728088" cy="5051381"/>
          </a:xfrm>
          <a:custGeom>
            <a:avLst/>
            <a:gdLst/>
            <a:ahLst/>
            <a:cxnLst/>
            <a:rect r="r" b="b" t="t" l="l"/>
            <a:pathLst>
              <a:path h="5051381" w="8728088">
                <a:moveTo>
                  <a:pt x="0" y="0"/>
                </a:moveTo>
                <a:lnTo>
                  <a:pt x="8728088" y="0"/>
                </a:lnTo>
                <a:lnTo>
                  <a:pt x="8728088" y="5051381"/>
                </a:lnTo>
                <a:lnTo>
                  <a:pt x="0" y="5051381"/>
                </a:lnTo>
                <a:lnTo>
                  <a:pt x="0" y="0"/>
                </a:lnTo>
                <a:close/>
              </a:path>
            </a:pathLst>
          </a:custGeom>
          <a:blipFill>
            <a:blip r:embed="rId4"/>
            <a:stretch>
              <a:fillRect l="0" t="0" r="0" b="0"/>
            </a:stretch>
          </a:blipFill>
        </p:spPr>
      </p:sp>
      <p:sp>
        <p:nvSpPr>
          <p:cNvPr name="TextBox 14" id="14"/>
          <p:cNvSpPr txBox="true"/>
          <p:nvPr/>
        </p:nvSpPr>
        <p:spPr>
          <a:xfrm rot="0">
            <a:off x="538635" y="4625785"/>
            <a:ext cx="6336206" cy="1035430"/>
          </a:xfrm>
          <a:prstGeom prst="rect">
            <a:avLst/>
          </a:prstGeom>
        </p:spPr>
        <p:txBody>
          <a:bodyPr anchor="t" rtlCol="false" tIns="0" lIns="0" bIns="0" rIns="0">
            <a:spAutoFit/>
          </a:bodyPr>
          <a:lstStyle/>
          <a:p>
            <a:pPr algn="l" marL="0" indent="0" lvl="0">
              <a:lnSpc>
                <a:spcPts val="8167"/>
              </a:lnSpc>
            </a:pPr>
            <a:r>
              <a:rPr lang="en-US" sz="6805">
                <a:solidFill>
                  <a:srgbClr val="FFFFFF"/>
                </a:solidFill>
                <a:latin typeface="Corben"/>
                <a:ea typeface="Corben"/>
                <a:cs typeface="Corben"/>
                <a:sym typeface="Corben"/>
              </a:rPr>
              <a:t>Data Cleaning </a:t>
            </a:r>
          </a:p>
        </p:txBody>
      </p:sp>
      <p:sp>
        <p:nvSpPr>
          <p:cNvPr name="TextBox 15" id="15"/>
          <p:cNvSpPr txBox="true"/>
          <p:nvPr/>
        </p:nvSpPr>
        <p:spPr>
          <a:xfrm rot="0">
            <a:off x="7008564" y="78153"/>
            <a:ext cx="6747272" cy="620375"/>
          </a:xfrm>
          <a:prstGeom prst="rect">
            <a:avLst/>
          </a:prstGeom>
        </p:spPr>
        <p:txBody>
          <a:bodyPr anchor="t" rtlCol="false" tIns="0" lIns="0" bIns="0" rIns="0">
            <a:spAutoFit/>
          </a:bodyPr>
          <a:lstStyle/>
          <a:p>
            <a:pPr algn="l" marL="0" indent="0" lvl="0">
              <a:lnSpc>
                <a:spcPts val="5321"/>
              </a:lnSpc>
              <a:spcBef>
                <a:spcPct val="0"/>
              </a:spcBef>
            </a:pPr>
            <a:r>
              <a:rPr lang="en-US" b="true" sz="3130" strike="noStrike" u="none">
                <a:solidFill>
                  <a:srgbClr val="0C4E50"/>
                </a:solidFill>
                <a:latin typeface="Open Sans Bold"/>
                <a:ea typeface="Open Sans Bold"/>
                <a:cs typeface="Open Sans Bold"/>
                <a:sym typeface="Open Sans Bold"/>
              </a:rPr>
              <a:t>Outlier Detection and Treatment :</a:t>
            </a:r>
          </a:p>
        </p:txBody>
      </p:sp>
      <p:sp>
        <p:nvSpPr>
          <p:cNvPr name="TextBox 16" id="16"/>
          <p:cNvSpPr txBox="true"/>
          <p:nvPr/>
        </p:nvSpPr>
        <p:spPr>
          <a:xfrm rot="0">
            <a:off x="7118995" y="702142"/>
            <a:ext cx="8551701" cy="2777342"/>
          </a:xfrm>
          <a:prstGeom prst="rect">
            <a:avLst/>
          </a:prstGeom>
        </p:spPr>
        <p:txBody>
          <a:bodyPr anchor="t" rtlCol="false" tIns="0" lIns="0" bIns="0" rIns="0">
            <a:spAutoFit/>
          </a:bodyPr>
          <a:lstStyle/>
          <a:p>
            <a:pPr algn="l" marL="0" indent="0" lvl="0">
              <a:lnSpc>
                <a:spcPts val="4440"/>
              </a:lnSpc>
              <a:spcBef>
                <a:spcPct val="0"/>
              </a:spcBef>
            </a:pPr>
            <a:r>
              <a:rPr lang="en-US" sz="2612" strike="noStrike" u="none">
                <a:solidFill>
                  <a:srgbClr val="4B4545"/>
                </a:solidFill>
                <a:latin typeface="Open Sans"/>
                <a:ea typeface="Open Sans"/>
                <a:cs typeface="Open Sans"/>
                <a:sym typeface="Open Sans"/>
              </a:rPr>
              <a:t>Identifying and handling outliers (extreme values) through methods like IQR, to prevent them from distorting model predictions.</a:t>
            </a:r>
          </a:p>
          <a:p>
            <a:pPr algn="l" marL="0" indent="0" lvl="0">
              <a:lnSpc>
                <a:spcPts val="4440"/>
              </a:lnSpc>
              <a:spcBef>
                <a:spcPct val="0"/>
              </a:spcBef>
            </a:pPr>
          </a:p>
          <a:p>
            <a:pPr algn="l" marL="0" indent="0" lvl="0">
              <a:lnSpc>
                <a:spcPts val="4440"/>
              </a:lnSpc>
              <a:spcBef>
                <a:spcPct val="0"/>
              </a:spcBef>
            </a:pPr>
          </a:p>
        </p:txBody>
      </p:sp>
      <p:sp>
        <p:nvSpPr>
          <p:cNvPr name="TextBox 17" id="17"/>
          <p:cNvSpPr txBox="true"/>
          <p:nvPr/>
        </p:nvSpPr>
        <p:spPr>
          <a:xfrm rot="0">
            <a:off x="7118995" y="2655499"/>
            <a:ext cx="1919645" cy="620375"/>
          </a:xfrm>
          <a:prstGeom prst="rect">
            <a:avLst/>
          </a:prstGeom>
        </p:spPr>
        <p:txBody>
          <a:bodyPr anchor="t" rtlCol="false" tIns="0" lIns="0" bIns="0" rIns="0">
            <a:spAutoFit/>
          </a:bodyPr>
          <a:lstStyle/>
          <a:p>
            <a:pPr algn="l" marL="0" indent="0" lvl="0">
              <a:lnSpc>
                <a:spcPts val="5321"/>
              </a:lnSpc>
              <a:spcBef>
                <a:spcPct val="0"/>
              </a:spcBef>
            </a:pPr>
            <a:r>
              <a:rPr lang="en-US" b="true" sz="3130" strike="noStrike" u="none">
                <a:solidFill>
                  <a:srgbClr val="0C4E50"/>
                </a:solidFill>
                <a:latin typeface="Open Sans Bold"/>
                <a:ea typeface="Open Sans Bold"/>
                <a:cs typeface="Open Sans Bold"/>
                <a:sym typeface="Open Sans Bold"/>
              </a:rPr>
              <a:t>example :</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DAGUZk4TAuU</dc:identifier>
  <dcterms:modified xsi:type="dcterms:W3CDTF">2011-08-01T06:04:30Z</dcterms:modified>
  <cp:revision>1</cp:revision>
  <dc:title>White and Tosca Simple Sales Report Presentation</dc:title>
</cp:coreProperties>
</file>